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2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7.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16.xml"/>
  <Override ContentType="application/vnd.openxmlformats-officedocument.theme+xml" PartName="/ppt/theme/theme2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 id="2147483672" r:id="rId7"/>
    <p:sldMasterId id="2147483673" r:id="rId8"/>
    <p:sldMasterId id="2147483674" r:id="rId9"/>
    <p:sldMasterId id="2147483675" r:id="rId10"/>
    <p:sldMasterId id="2147483676" r:id="rId11"/>
    <p:sldMasterId id="2147483677" r:id="rId12"/>
    <p:sldMasterId id="2147483678" r:id="rId13"/>
    <p:sldMasterId id="2147483679" r:id="rId14"/>
    <p:sldMasterId id="2147483680" r:id="rId15"/>
    <p:sldMasterId id="2147483681" r:id="rId16"/>
    <p:sldMasterId id="2147483682" r:id="rId17"/>
    <p:sldMasterId id="2147483683" r:id="rId18"/>
    <p:sldMasterId id="2147483684" r:id="rId19"/>
    <p:sldMasterId id="2147483685" r:id="rId20"/>
    <p:sldMasterId id="2147483686" r:id="rId21"/>
    <p:sldMasterId id="2147483687" r:id="rId22"/>
    <p:sldMasterId id="2147483688" r:id="rId23"/>
    <p:sldMasterId id="2147483689" r:id="rId24"/>
    <p:sldMasterId id="2147483690" r:id="rId25"/>
    <p:sldMasterId id="2147483691" r:id="rId26"/>
    <p:sldMasterId id="2147483692" r:id="rId27"/>
    <p:sldMasterId id="2147483693"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0" r:id="rId12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160">
          <p15:clr>
            <a:srgbClr val="000000"/>
          </p15:clr>
        </p15:guide>
        <p15:guide id="2" pos="288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E6764-5E2A-47C8-8A78-9C0B5A0B3FAE}">
  <a:tblStyle styleId="{5E4E6764-5E2A-47C8-8A78-9C0B5A0B3F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16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11.xml"/><Relationship Id="rId42" Type="http://schemas.openxmlformats.org/officeDocument/2006/relationships/slide" Target="slides/slide13.xml"/><Relationship Id="rId41" Type="http://schemas.openxmlformats.org/officeDocument/2006/relationships/slide" Target="slides/slide12.xml"/><Relationship Id="rId44" Type="http://schemas.openxmlformats.org/officeDocument/2006/relationships/slide" Target="slides/slide15.xml"/><Relationship Id="rId43" Type="http://schemas.openxmlformats.org/officeDocument/2006/relationships/slide" Target="slides/slide14.xml"/><Relationship Id="rId46" Type="http://schemas.openxmlformats.org/officeDocument/2006/relationships/slide" Target="slides/slide17.xml"/><Relationship Id="rId45" Type="http://schemas.openxmlformats.org/officeDocument/2006/relationships/slide" Target="slides/slide16.xml"/><Relationship Id="rId107" Type="http://schemas.openxmlformats.org/officeDocument/2006/relationships/slide" Target="slides/slide78.xml"/><Relationship Id="rId106" Type="http://schemas.openxmlformats.org/officeDocument/2006/relationships/slide" Target="slides/slide77.xml"/><Relationship Id="rId105" Type="http://schemas.openxmlformats.org/officeDocument/2006/relationships/slide" Target="slides/slide76.xml"/><Relationship Id="rId104" Type="http://schemas.openxmlformats.org/officeDocument/2006/relationships/slide" Target="slides/slide75.xml"/><Relationship Id="rId109" Type="http://schemas.openxmlformats.org/officeDocument/2006/relationships/slide" Target="slides/slide80.xml"/><Relationship Id="rId108" Type="http://schemas.openxmlformats.org/officeDocument/2006/relationships/slide" Target="slides/slide79.xml"/><Relationship Id="rId48" Type="http://schemas.openxmlformats.org/officeDocument/2006/relationships/slide" Target="slides/slide19.xml"/><Relationship Id="rId47" Type="http://schemas.openxmlformats.org/officeDocument/2006/relationships/slide" Target="slides/slide18.xml"/><Relationship Id="rId49" Type="http://schemas.openxmlformats.org/officeDocument/2006/relationships/slide" Target="slides/slide20.xml"/><Relationship Id="rId103" Type="http://schemas.openxmlformats.org/officeDocument/2006/relationships/slide" Target="slides/slide74.xml"/><Relationship Id="rId102" Type="http://schemas.openxmlformats.org/officeDocument/2006/relationships/slide" Target="slides/slide73.xml"/><Relationship Id="rId101" Type="http://schemas.openxmlformats.org/officeDocument/2006/relationships/slide" Target="slides/slide72.xml"/><Relationship Id="rId100" Type="http://schemas.openxmlformats.org/officeDocument/2006/relationships/slide" Target="slides/slide71.xml"/><Relationship Id="rId31" Type="http://schemas.openxmlformats.org/officeDocument/2006/relationships/slide" Target="slides/slide2.xml"/><Relationship Id="rId30" Type="http://schemas.openxmlformats.org/officeDocument/2006/relationships/slide" Target="slides/slide1.xml"/><Relationship Id="rId33" Type="http://schemas.openxmlformats.org/officeDocument/2006/relationships/slide" Target="slides/slide4.xml"/><Relationship Id="rId32" Type="http://schemas.openxmlformats.org/officeDocument/2006/relationships/slide" Target="slides/slide3.xml"/><Relationship Id="rId35" Type="http://schemas.openxmlformats.org/officeDocument/2006/relationships/slide" Target="slides/slide6.xml"/><Relationship Id="rId34" Type="http://schemas.openxmlformats.org/officeDocument/2006/relationships/slide" Target="slides/slide5.xml"/><Relationship Id="rId37" Type="http://schemas.openxmlformats.org/officeDocument/2006/relationships/slide" Target="slides/slide8.xml"/><Relationship Id="rId36" Type="http://schemas.openxmlformats.org/officeDocument/2006/relationships/slide" Target="slides/slide7.xml"/><Relationship Id="rId39" Type="http://schemas.openxmlformats.org/officeDocument/2006/relationships/slide" Target="slides/slide10.xml"/><Relationship Id="rId38" Type="http://schemas.openxmlformats.org/officeDocument/2006/relationships/slide" Target="slides/slide9.xml"/><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26" Type="http://schemas.openxmlformats.org/officeDocument/2006/relationships/slideMaster" Target="slideMasters/slideMaster22.xml"/><Relationship Id="rId121" Type="http://schemas.openxmlformats.org/officeDocument/2006/relationships/slide" Target="slides/slide92.xml"/><Relationship Id="rId25" Type="http://schemas.openxmlformats.org/officeDocument/2006/relationships/slideMaster" Target="slideMasters/slideMaster21.xml"/><Relationship Id="rId120" Type="http://schemas.openxmlformats.org/officeDocument/2006/relationships/slide" Target="slides/slide91.xml"/><Relationship Id="rId28" Type="http://schemas.openxmlformats.org/officeDocument/2006/relationships/slideMaster" Target="slideMasters/slideMaster24.xml"/><Relationship Id="rId27" Type="http://schemas.openxmlformats.org/officeDocument/2006/relationships/slideMaster" Target="slideMasters/slideMaster23.xml"/><Relationship Id="rId29" Type="http://schemas.openxmlformats.org/officeDocument/2006/relationships/notesMaster" Target="notesMasters/notesMaster1.xml"/><Relationship Id="rId124" Type="http://schemas.openxmlformats.org/officeDocument/2006/relationships/slide" Target="slides/slide95.xml"/><Relationship Id="rId123" Type="http://schemas.openxmlformats.org/officeDocument/2006/relationships/slide" Target="slides/slide94.xml"/><Relationship Id="rId122" Type="http://schemas.openxmlformats.org/officeDocument/2006/relationships/slide" Target="slides/slide93.xml"/><Relationship Id="rId95" Type="http://schemas.openxmlformats.org/officeDocument/2006/relationships/slide" Target="slides/slide66.xml"/><Relationship Id="rId94" Type="http://schemas.openxmlformats.org/officeDocument/2006/relationships/slide" Target="slides/slide65.xml"/><Relationship Id="rId97" Type="http://schemas.openxmlformats.org/officeDocument/2006/relationships/slide" Target="slides/slide68.xml"/><Relationship Id="rId96" Type="http://schemas.openxmlformats.org/officeDocument/2006/relationships/slide" Target="slides/slide67.xml"/><Relationship Id="rId11" Type="http://schemas.openxmlformats.org/officeDocument/2006/relationships/slideMaster" Target="slideMasters/slideMaster7.xml"/><Relationship Id="rId99" Type="http://schemas.openxmlformats.org/officeDocument/2006/relationships/slide" Target="slides/slide70.xml"/><Relationship Id="rId10" Type="http://schemas.openxmlformats.org/officeDocument/2006/relationships/slideMaster" Target="slideMasters/slideMaster6.xml"/><Relationship Id="rId98" Type="http://schemas.openxmlformats.org/officeDocument/2006/relationships/slide" Target="slides/slide69.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62.xml"/><Relationship Id="rId90" Type="http://schemas.openxmlformats.org/officeDocument/2006/relationships/slide" Target="slides/slide61.xml"/><Relationship Id="rId93" Type="http://schemas.openxmlformats.org/officeDocument/2006/relationships/slide" Target="slides/slide64.xml"/><Relationship Id="rId92" Type="http://schemas.openxmlformats.org/officeDocument/2006/relationships/slide" Target="slides/slide63.xml"/><Relationship Id="rId118" Type="http://schemas.openxmlformats.org/officeDocument/2006/relationships/slide" Target="slides/slide89.xml"/><Relationship Id="rId117" Type="http://schemas.openxmlformats.org/officeDocument/2006/relationships/slide" Target="slides/slide88.xml"/><Relationship Id="rId116" Type="http://schemas.openxmlformats.org/officeDocument/2006/relationships/slide" Target="slides/slide87.xml"/><Relationship Id="rId115" Type="http://schemas.openxmlformats.org/officeDocument/2006/relationships/slide" Target="slides/slide86.xml"/><Relationship Id="rId119" Type="http://schemas.openxmlformats.org/officeDocument/2006/relationships/slide" Target="slides/slide90.xml"/><Relationship Id="rId15" Type="http://schemas.openxmlformats.org/officeDocument/2006/relationships/slideMaster" Target="slideMasters/slideMaster11.xml"/><Relationship Id="rId110" Type="http://schemas.openxmlformats.org/officeDocument/2006/relationships/slide" Target="slides/slide81.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Master" Target="slideMasters/slideMaster15.xml"/><Relationship Id="rId114" Type="http://schemas.openxmlformats.org/officeDocument/2006/relationships/slide" Target="slides/slide85.xml"/><Relationship Id="rId18" Type="http://schemas.openxmlformats.org/officeDocument/2006/relationships/slideMaster" Target="slideMasters/slideMaster14.xml"/><Relationship Id="rId113" Type="http://schemas.openxmlformats.org/officeDocument/2006/relationships/slide" Target="slides/slide84.xml"/><Relationship Id="rId112" Type="http://schemas.openxmlformats.org/officeDocument/2006/relationships/slide" Target="slides/slide83.xml"/><Relationship Id="rId111" Type="http://schemas.openxmlformats.org/officeDocument/2006/relationships/slide" Target="slides/slide82.xml"/><Relationship Id="rId84" Type="http://schemas.openxmlformats.org/officeDocument/2006/relationships/slide" Target="slides/slide55.xml"/><Relationship Id="rId83" Type="http://schemas.openxmlformats.org/officeDocument/2006/relationships/slide" Target="slides/slide54.xml"/><Relationship Id="rId86" Type="http://schemas.openxmlformats.org/officeDocument/2006/relationships/slide" Target="slides/slide57.xml"/><Relationship Id="rId85" Type="http://schemas.openxmlformats.org/officeDocument/2006/relationships/slide" Target="slides/slide56.xml"/><Relationship Id="rId88" Type="http://schemas.openxmlformats.org/officeDocument/2006/relationships/slide" Target="slides/slide59.xml"/><Relationship Id="rId87" Type="http://schemas.openxmlformats.org/officeDocument/2006/relationships/slide" Target="slides/slide58.xml"/><Relationship Id="rId89" Type="http://schemas.openxmlformats.org/officeDocument/2006/relationships/slide" Target="slides/slide60.xml"/><Relationship Id="rId80" Type="http://schemas.openxmlformats.org/officeDocument/2006/relationships/slide" Target="slides/slide51.xml"/><Relationship Id="rId82" Type="http://schemas.openxmlformats.org/officeDocument/2006/relationships/slide" Target="slides/slide53.xml"/><Relationship Id="rId81" Type="http://schemas.openxmlformats.org/officeDocument/2006/relationships/slide" Target="slides/slide52.xml"/><Relationship Id="rId1" Type="http://schemas.openxmlformats.org/officeDocument/2006/relationships/theme" Target="theme/theme2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44.xml"/><Relationship Id="rId72" Type="http://schemas.openxmlformats.org/officeDocument/2006/relationships/slide" Target="slides/slide43.xml"/><Relationship Id="rId75" Type="http://schemas.openxmlformats.org/officeDocument/2006/relationships/slide" Target="slides/slide46.xml"/><Relationship Id="rId74" Type="http://schemas.openxmlformats.org/officeDocument/2006/relationships/slide" Target="slides/slide45.xml"/><Relationship Id="rId77" Type="http://schemas.openxmlformats.org/officeDocument/2006/relationships/slide" Target="slides/slide48.xml"/><Relationship Id="rId76" Type="http://schemas.openxmlformats.org/officeDocument/2006/relationships/slide" Target="slides/slide47.xml"/><Relationship Id="rId79" Type="http://schemas.openxmlformats.org/officeDocument/2006/relationships/slide" Target="slides/slide50.xml"/><Relationship Id="rId78" Type="http://schemas.openxmlformats.org/officeDocument/2006/relationships/slide" Target="slides/slide49.xml"/><Relationship Id="rId71" Type="http://schemas.openxmlformats.org/officeDocument/2006/relationships/slide" Target="slides/slide42.xml"/><Relationship Id="rId70" Type="http://schemas.openxmlformats.org/officeDocument/2006/relationships/slide" Target="slides/slide41.xml"/><Relationship Id="rId62" Type="http://schemas.openxmlformats.org/officeDocument/2006/relationships/slide" Target="slides/slide33.xml"/><Relationship Id="rId61" Type="http://schemas.openxmlformats.org/officeDocument/2006/relationships/slide" Target="slides/slide32.xml"/><Relationship Id="rId64" Type="http://schemas.openxmlformats.org/officeDocument/2006/relationships/slide" Target="slides/slide35.xml"/><Relationship Id="rId63" Type="http://schemas.openxmlformats.org/officeDocument/2006/relationships/slide" Target="slides/slide34.xml"/><Relationship Id="rId66" Type="http://schemas.openxmlformats.org/officeDocument/2006/relationships/slide" Target="slides/slide37.xml"/><Relationship Id="rId65" Type="http://schemas.openxmlformats.org/officeDocument/2006/relationships/slide" Target="slides/slide36.xml"/><Relationship Id="rId68" Type="http://schemas.openxmlformats.org/officeDocument/2006/relationships/slide" Target="slides/slide39.xml"/><Relationship Id="rId67" Type="http://schemas.openxmlformats.org/officeDocument/2006/relationships/slide" Target="slides/slide38.xml"/><Relationship Id="rId60" Type="http://schemas.openxmlformats.org/officeDocument/2006/relationships/slide" Target="slides/slide31.xml"/><Relationship Id="rId69" Type="http://schemas.openxmlformats.org/officeDocument/2006/relationships/slide" Target="slides/slide40.xml"/><Relationship Id="rId51" Type="http://schemas.openxmlformats.org/officeDocument/2006/relationships/slide" Target="slides/slide22.xml"/><Relationship Id="rId50" Type="http://schemas.openxmlformats.org/officeDocument/2006/relationships/slide" Target="slides/slide21.xml"/><Relationship Id="rId53" Type="http://schemas.openxmlformats.org/officeDocument/2006/relationships/slide" Target="slides/slide24.xml"/><Relationship Id="rId52" Type="http://schemas.openxmlformats.org/officeDocument/2006/relationships/slide" Target="slides/slide23.xml"/><Relationship Id="rId55" Type="http://schemas.openxmlformats.org/officeDocument/2006/relationships/slide" Target="slides/slide26.xml"/><Relationship Id="rId54" Type="http://schemas.openxmlformats.org/officeDocument/2006/relationships/slide" Target="slides/slide25.xml"/><Relationship Id="rId57" Type="http://schemas.openxmlformats.org/officeDocument/2006/relationships/slide" Target="slides/slide28.xml"/><Relationship Id="rId56" Type="http://schemas.openxmlformats.org/officeDocument/2006/relationships/slide" Target="slides/slide27.xml"/><Relationship Id="rId59" Type="http://schemas.openxmlformats.org/officeDocument/2006/relationships/slide" Target="slides/slide30.xml"/><Relationship Id="rId5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45" name="Google Shape;44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43" name="Google Shape;54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26" name="Google Shape;72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2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0" name="Google Shape;140;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1" name="Google Shape;14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2" name="Google Shape;152;p2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 name="Google Shape;153;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2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4" name="Google Shape;164;p2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 name="Shape 174"/>
        <p:cNvGrpSpPr/>
        <p:nvPr/>
      </p:nvGrpSpPr>
      <p:grpSpPr>
        <a:xfrm>
          <a:off x="0" y="0"/>
          <a:ext cx="0" cy="0"/>
          <a:chOff x="0" y="0"/>
          <a:chExt cx="0" cy="0"/>
        </a:xfrm>
      </p:grpSpPr>
      <p:sp>
        <p:nvSpPr>
          <p:cNvPr id="175" name="Google Shape;175;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 name="Google Shape;176;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7" name="Google Shape;1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 name="Shape 186"/>
        <p:cNvGrpSpPr/>
        <p:nvPr/>
      </p:nvGrpSpPr>
      <p:grpSpPr>
        <a:xfrm>
          <a:off x="0" y="0"/>
          <a:ext cx="0" cy="0"/>
          <a:chOff x="0" y="0"/>
          <a:chExt cx="0" cy="0"/>
        </a:xfrm>
      </p:grpSpPr>
      <p:sp>
        <p:nvSpPr>
          <p:cNvPr id="187" name="Google Shape;187;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8" name="Google Shape;188;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9" name="Google Shape;189;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8" name="Shape 198"/>
        <p:cNvGrpSpPr/>
        <p:nvPr/>
      </p:nvGrpSpPr>
      <p:grpSpPr>
        <a:xfrm>
          <a:off x="0" y="0"/>
          <a:ext cx="0" cy="0"/>
          <a:chOff x="0" y="0"/>
          <a:chExt cx="0" cy="0"/>
        </a:xfrm>
      </p:grpSpPr>
      <p:sp>
        <p:nvSpPr>
          <p:cNvPr id="199" name="Google Shape;19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0" name="Google Shape;200;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1" name="Google Shape;201;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2" name="Google Shape;20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1" name="Shape 211"/>
        <p:cNvGrpSpPr/>
        <p:nvPr/>
      </p:nvGrpSpPr>
      <p:grpSpPr>
        <a:xfrm>
          <a:off x="0" y="0"/>
          <a:ext cx="0" cy="0"/>
          <a:chOff x="0" y="0"/>
          <a:chExt cx="0" cy="0"/>
        </a:xfrm>
      </p:grpSpPr>
      <p:sp>
        <p:nvSpPr>
          <p:cNvPr id="212" name="Google Shape;21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3" name="Google Shape;213;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4" name="Google Shape;214;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5" name="Google Shape;215;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16" name="Google Shape;216;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17" name="Google Shape;21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 name="Shape 226"/>
        <p:cNvGrpSpPr/>
        <p:nvPr/>
      </p:nvGrpSpPr>
      <p:grpSpPr>
        <a:xfrm>
          <a:off x="0" y="0"/>
          <a:ext cx="0" cy="0"/>
          <a:chOff x="0" y="0"/>
          <a:chExt cx="0" cy="0"/>
        </a:xfrm>
      </p:grpSpPr>
      <p:sp>
        <p:nvSpPr>
          <p:cNvPr id="227" name="Google Shape;227;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 name="Google Shape;22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7" name="Shape 237"/>
        <p:cNvGrpSpPr/>
        <p:nvPr/>
      </p:nvGrpSpPr>
      <p:grpSpPr>
        <a:xfrm>
          <a:off x="0" y="0"/>
          <a:ext cx="0" cy="0"/>
          <a:chOff x="0" y="0"/>
          <a:chExt cx="0" cy="0"/>
        </a:xfrm>
      </p:grpSpPr>
      <p:sp>
        <p:nvSpPr>
          <p:cNvPr id="238" name="Google Shape;23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7" name="Shape 247"/>
        <p:cNvGrpSpPr/>
        <p:nvPr/>
      </p:nvGrpSpPr>
      <p:grpSpPr>
        <a:xfrm>
          <a:off x="0" y="0"/>
          <a:ext cx="0" cy="0"/>
          <a:chOff x="0" y="0"/>
          <a:chExt cx="0" cy="0"/>
        </a:xfrm>
      </p:grpSpPr>
      <p:sp>
        <p:nvSpPr>
          <p:cNvPr id="248" name="Google Shape;248;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 name="Google Shape;249;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50" name="Google Shape;250;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51" name="Google Shape;25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0" name="Shape 260"/>
        <p:cNvGrpSpPr/>
        <p:nvPr/>
      </p:nvGrpSpPr>
      <p:grpSpPr>
        <a:xfrm>
          <a:off x="0" y="0"/>
          <a:ext cx="0" cy="0"/>
          <a:chOff x="0" y="0"/>
          <a:chExt cx="0" cy="0"/>
        </a:xfrm>
      </p:grpSpPr>
      <p:sp>
        <p:nvSpPr>
          <p:cNvPr id="261" name="Google Shape;261;p4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2" name="Google Shape;262;p4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64" name="Google Shape;264;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3" name="Shape 273"/>
        <p:cNvGrpSpPr/>
        <p:nvPr/>
      </p:nvGrpSpPr>
      <p:grpSpPr>
        <a:xfrm>
          <a:off x="0" y="0"/>
          <a:ext cx="0" cy="0"/>
          <a:chOff x="0" y="0"/>
          <a:chExt cx="0" cy="0"/>
        </a:xfrm>
      </p:grpSpPr>
      <p:sp>
        <p:nvSpPr>
          <p:cNvPr id="274" name="Google Shape;274;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5" name="Google Shape;275;p4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6" name="Google Shape;27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5" name="Shape 285"/>
        <p:cNvGrpSpPr/>
        <p:nvPr/>
      </p:nvGrpSpPr>
      <p:grpSpPr>
        <a:xfrm>
          <a:off x="0" y="0"/>
          <a:ext cx="0" cy="0"/>
          <a:chOff x="0" y="0"/>
          <a:chExt cx="0" cy="0"/>
        </a:xfrm>
      </p:grpSpPr>
      <p:sp>
        <p:nvSpPr>
          <p:cNvPr id="286" name="Google Shape;286;p4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7" name="Google Shape;287;p4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8" name="Google Shape;28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 name="Google Shape;78;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9" name="Google Shape;79;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 name="Google Shape;90;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1" name="Google Shape;91;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2" name="Google Shape;92;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3" name="Google Shape;93;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4" name="Google Shape;9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 name="Google Shape;10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27" name="Google Shape;12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8" name="Google Shape;12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24.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2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6.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8.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9.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4.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6.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20.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8.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7.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11.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0" name="Google Shape;110;p1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Google Shape;11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Google Shape;11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0" name="Google Shape;120;p1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2" name="Google Shape;12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33" name="Google Shape;133;p2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Google Shape;13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Google Shape;13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Google Shape;13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46" name="Google Shape;146;p2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7" name="Google Shape;14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Google Shape;14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9" name="Google Shape;14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58" name="Google Shape;158;p2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0" name="Google Shape;160;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1" name="Google Shape;161;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0" name="Google Shape;170;p2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Google Shape;1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2" name="Google Shape;1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3" name="Google Shape;1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82" name="Google Shape;182;p2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3" name="Google Shape;183;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4" name="Google Shape;184;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5" name="Google Shape;185;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94" name="Google Shape;194;p3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5" name="Google Shape;19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6" name="Google Shape;19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7" name="Google Shape;19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07" name="Google Shape;207;p3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9" name="Google Shape;20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0" name="Google Shape;21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22" name="Google Shape;222;p3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4" name="Google Shape;224;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5" name="Google Shape;225;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 name="Google Shape;23;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3" name="Google Shape;233;p3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4" name="Google Shape;234;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5" name="Google Shape;235;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6" name="Google Shape;236;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43" name="Google Shape;243;p3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 name="Google Shape;245;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6" name="Google Shape;246;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56" name="Google Shape;256;p4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7" name="Google Shape;257;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8" name="Google Shape;258;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9" name="Google Shape;25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4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69" name="Google Shape;269;p4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0" name="Google Shape;270;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1" name="Google Shape;271;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2" name="Google Shape;27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4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81" name="Google Shape;281;p4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2" name="Google Shape;28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3" name="Google Shape;28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4" name="Google Shape;28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5" name="Google Shape;35;p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Google Shape;38;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7" name="Google Shape;47;p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 name="Google Shape;4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3" name="Google Shape;53;p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9" name="Google Shape;59;p9"/>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1" name="Google Shape;71;p1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 name="Google Shape;7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 name="Google Shape;7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4" name="Google Shape;84;p1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9" name="Google Shape;99;p1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200"/>
              <a:buFont typeface="Calibri"/>
              <a:buNone/>
              <a:defRPr b="0" i="0" sz="1200" u="non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jpg"/><Relationship Id="rId6"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6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6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5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hyperlink" Target="https://www.tutorialspoint.com/sliding-window-protocol" TargetMode="External"/><Relationship Id="rId6" Type="http://schemas.openxmlformats.org/officeDocument/2006/relationships/hyperlink" Target="https://www.javatpoint.com/sliding-window-protocol" TargetMode="External"/><Relationship Id="rId7" Type="http://schemas.openxmlformats.org/officeDocument/2006/relationships/hyperlink" Target="https://www.tutorialspoint.com/what-is-piggybacking-in-network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1.png"/><Relationship Id="rId4" Type="http://schemas.openxmlformats.org/officeDocument/2006/relationships/image" Target="../media/image59.png"/><Relationship Id="rId5"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C:\Users\parul\Desktop\temp.png" id="295" name="Google Shape;295;p47"/>
          <p:cNvPicPr preferRelativeResize="0"/>
          <p:nvPr/>
        </p:nvPicPr>
        <p:blipFill rotWithShape="1">
          <a:blip r:embed="rId3">
            <a:alphaModFix/>
          </a:blip>
          <a:srcRect b="0" l="0" r="0" t="0"/>
          <a:stretch/>
        </p:blipFill>
        <p:spPr>
          <a:xfrm>
            <a:off x="0" y="57150"/>
            <a:ext cx="9144000" cy="6900862"/>
          </a:xfrm>
          <a:prstGeom prst="rect">
            <a:avLst/>
          </a:prstGeom>
          <a:noFill/>
          <a:ln>
            <a:noFill/>
          </a:ln>
        </p:spPr>
      </p:pic>
      <p:sp>
        <p:nvSpPr>
          <p:cNvPr id="296" name="Google Shape;296;p47"/>
          <p:cNvSpPr txBox="1"/>
          <p:nvPr/>
        </p:nvSpPr>
        <p:spPr>
          <a:xfrm>
            <a:off x="1143000" y="1473200"/>
            <a:ext cx="6858000" cy="1169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1"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Calibri"/>
              <a:buNone/>
            </a:pPr>
            <a:r>
              <a:rPr b="1" i="0" lang="en-US" sz="3600" u="none" cap="none" strike="noStrike">
                <a:solidFill>
                  <a:srgbClr val="000000"/>
                </a:solidFill>
                <a:latin typeface="Calibri"/>
                <a:ea typeface="Calibri"/>
                <a:cs typeface="Calibri"/>
                <a:sym typeface="Calibri"/>
              </a:rPr>
              <a:t>Computer Networks (203105255)</a:t>
            </a:r>
            <a:endParaRPr/>
          </a:p>
        </p:txBody>
      </p:sp>
      <p:sp>
        <p:nvSpPr>
          <p:cNvPr id="297" name="Google Shape;297;p47"/>
          <p:cNvSpPr txBox="1"/>
          <p:nvPr/>
        </p:nvSpPr>
        <p:spPr>
          <a:xfrm>
            <a:off x="1527175" y="2854325"/>
            <a:ext cx="6089650" cy="7699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1" i="0" lang="en-US" sz="2200" u="none" cap="none" strike="noStrike">
                <a:solidFill>
                  <a:srgbClr val="000000"/>
                </a:solidFill>
                <a:latin typeface="Calibri"/>
                <a:ea typeface="Calibri"/>
                <a:cs typeface="Calibri"/>
                <a:sym typeface="Calibri"/>
              </a:rPr>
              <a:t>Prof. varsha Naregalkar and Prof. Bhaliya Nirali N, </a:t>
            </a:r>
            <a:r>
              <a:rPr b="0" i="0" lang="en-US" sz="2200" u="none" cap="none" strike="noStrike">
                <a:solidFill>
                  <a:srgbClr val="000000"/>
                </a:solidFill>
                <a:latin typeface="Calibri"/>
                <a:ea typeface="Calibri"/>
                <a:cs typeface="Calibri"/>
                <a:sym typeface="Calibri"/>
              </a:rPr>
              <a:t>Assistant Professors</a:t>
            </a:r>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Computer Science  &amp; Engineering</a:t>
            </a:r>
            <a:endParaRPr/>
          </a:p>
        </p:txBody>
      </p:sp>
      <p:pic>
        <p:nvPicPr>
          <p:cNvPr descr="C:\Users\parul\Desktop\Registered Logosd.png" id="298" name="Google Shape;298;p47"/>
          <p:cNvPicPr preferRelativeResize="0"/>
          <p:nvPr/>
        </p:nvPicPr>
        <p:blipFill rotWithShape="1">
          <a:blip r:embed="rId4">
            <a:alphaModFix/>
          </a:blip>
          <a:srcRect b="0" l="0" r="0" t="0"/>
          <a:stretch/>
        </p:blipFill>
        <p:spPr>
          <a:xfrm>
            <a:off x="3381375" y="500062"/>
            <a:ext cx="2381250" cy="628650"/>
          </a:xfrm>
          <a:prstGeom prst="rect">
            <a:avLst/>
          </a:prstGeom>
          <a:noFill/>
          <a:ln>
            <a:noFill/>
          </a:ln>
        </p:spPr>
      </p:pic>
      <p:grpSp>
        <p:nvGrpSpPr>
          <p:cNvPr id="299" name="Google Shape;299;p47"/>
          <p:cNvGrpSpPr/>
          <p:nvPr/>
        </p:nvGrpSpPr>
        <p:grpSpPr>
          <a:xfrm>
            <a:off x="1417637" y="2692400"/>
            <a:ext cx="6308725" cy="93662"/>
            <a:chOff x="1428728" y="2571744"/>
            <a:chExt cx="6309404" cy="94298"/>
          </a:xfrm>
        </p:grpSpPr>
        <p:cxnSp>
          <p:nvCxnSpPr>
            <p:cNvPr id="300" name="Google Shape;300;p47"/>
            <p:cNvCxnSpPr/>
            <p:nvPr/>
          </p:nvCxnSpPr>
          <p:spPr>
            <a:xfrm>
              <a:off x="1428728" y="2618094"/>
              <a:ext cx="6287177" cy="1598"/>
            </a:xfrm>
            <a:prstGeom prst="straightConnector1">
              <a:avLst/>
            </a:prstGeom>
            <a:noFill/>
            <a:ln cap="flat" cmpd="sng" w="9525">
              <a:solidFill>
                <a:srgbClr val="000000"/>
              </a:solidFill>
              <a:prstDash val="solid"/>
              <a:miter lim="800000"/>
              <a:headEnd len="med" w="med" type="none"/>
              <a:tailEnd len="med" w="med" type="none"/>
            </a:ln>
          </p:spPr>
        </p:cxnSp>
        <p:sp>
          <p:nvSpPr>
            <p:cNvPr id="301" name="Google Shape;301;p47"/>
            <p:cNvSpPr/>
            <p:nvPr/>
          </p:nvSpPr>
          <p:spPr>
            <a:xfrm rot="10800000">
              <a:off x="1428728" y="2571744"/>
              <a:ext cx="93672"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47"/>
            <p:cNvSpPr/>
            <p:nvPr/>
          </p:nvSpPr>
          <p:spPr>
            <a:xfrm rot="10800000">
              <a:off x="7644459" y="2571744"/>
              <a:ext cx="93673"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id="303" name="Google Shape;303;p47"/>
          <p:cNvPicPr preferRelativeResize="0"/>
          <p:nvPr/>
        </p:nvPicPr>
        <p:blipFill rotWithShape="1">
          <a:blip r:embed="rId5">
            <a:alphaModFix/>
          </a:blip>
          <a:srcRect b="0" l="0" r="0" t="0"/>
          <a:stretch/>
        </p:blipFill>
        <p:spPr>
          <a:xfrm>
            <a:off x="8318500" y="6032500"/>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C:\Users\parul\Desktop\Digital Learning Content.png" id="397" name="Google Shape;397;p56"/>
          <p:cNvPicPr preferRelativeResize="0"/>
          <p:nvPr/>
        </p:nvPicPr>
        <p:blipFill rotWithShape="1">
          <a:blip r:embed="rId3">
            <a:alphaModFix/>
          </a:blip>
          <a:srcRect b="0" l="0" r="0" t="0"/>
          <a:stretch/>
        </p:blipFill>
        <p:spPr>
          <a:xfrm>
            <a:off x="25400" y="44450"/>
            <a:ext cx="9144000" cy="6900862"/>
          </a:xfrm>
          <a:prstGeom prst="rect">
            <a:avLst/>
          </a:prstGeom>
          <a:noFill/>
          <a:ln>
            <a:noFill/>
          </a:ln>
        </p:spPr>
      </p:pic>
      <p:pic>
        <p:nvPicPr>
          <p:cNvPr descr="C:\Users\parul\Desktop\Untitled-1.png" id="398" name="Google Shape;398;p56"/>
          <p:cNvPicPr preferRelativeResize="0"/>
          <p:nvPr/>
        </p:nvPicPr>
        <p:blipFill rotWithShape="1">
          <a:blip r:embed="rId4">
            <a:alphaModFix/>
          </a:blip>
          <a:srcRect b="0" l="0" r="0" t="0"/>
          <a:stretch/>
        </p:blipFill>
        <p:spPr>
          <a:xfrm>
            <a:off x="1855787" y="3046412"/>
            <a:ext cx="5432425" cy="2803525"/>
          </a:xfrm>
          <a:prstGeom prst="rect">
            <a:avLst/>
          </a:prstGeom>
          <a:noFill/>
          <a:ln>
            <a:noFill/>
          </a:ln>
        </p:spPr>
      </p:pic>
      <p:sp>
        <p:nvSpPr>
          <p:cNvPr id="399" name="Google Shape;399;p5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0" name="Google Shape;400;p5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01" name="Google Shape;401;p56"/>
          <p:cNvPicPr preferRelativeResize="0"/>
          <p:nvPr/>
        </p:nvPicPr>
        <p:blipFill rotWithShape="1">
          <a:blip r:embed="rId5">
            <a:alphaModFix/>
          </a:blip>
          <a:srcRect b="0" l="0" r="0" t="0"/>
          <a:stretch/>
        </p:blipFill>
        <p:spPr>
          <a:xfrm>
            <a:off x="611187" y="3681412"/>
            <a:ext cx="8064500" cy="2927350"/>
          </a:xfrm>
          <a:prstGeom prst="rect">
            <a:avLst/>
          </a:prstGeom>
          <a:noFill/>
          <a:ln>
            <a:noFill/>
          </a:ln>
        </p:spPr>
      </p:pic>
      <p:sp>
        <p:nvSpPr>
          <p:cNvPr id="402" name="Google Shape;402;p56"/>
          <p:cNvSpPr txBox="1"/>
          <p:nvPr/>
        </p:nvSpPr>
        <p:spPr>
          <a:xfrm>
            <a:off x="468312" y="2481262"/>
            <a:ext cx="8207375" cy="1014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at sender side, in data after consecutive five a bit ‘0’ inserted (stuffed).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Receiver side, in data whenever consecutive 1’s occurs, bit ‘0’ is removed</a:t>
            </a:r>
            <a:r>
              <a:rPr b="0" i="0" lang="en-US" sz="1800" u="none">
                <a:solidFill>
                  <a:schemeClr val="dk1"/>
                </a:solidFill>
                <a:latin typeface="Arial"/>
                <a:ea typeface="Arial"/>
                <a:cs typeface="Arial"/>
                <a:sym typeface="Aria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descr="C:\Users\parul\Desktop\Digital Learning Content.png" id="407" name="Google Shape;407;p5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08" name="Google Shape;408;p5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409" name="Google Shape;409;p57"/>
          <p:cNvSpPr txBox="1"/>
          <p:nvPr/>
        </p:nvSpPr>
        <p:spPr>
          <a:xfrm>
            <a:off x="0" y="1687512"/>
            <a:ext cx="9144000" cy="598487"/>
          </a:xfrm>
          <a:prstGeom prst="rect">
            <a:avLst/>
          </a:prstGeom>
          <a:solidFill>
            <a:srgbClr val="1F497D"/>
          </a:solidFill>
          <a:ln>
            <a:noFill/>
          </a:ln>
        </p:spPr>
        <p:txBody>
          <a:bodyPr anchorCtr="0" anchor="ctr" bIns="45700" lIns="91425" spcFirstLastPara="1" rIns="91425" wrap="square" tIns="45700">
            <a:noAutofit/>
          </a:bodyPr>
          <a:lstStyle/>
          <a:p>
            <a:pPr indent="0" lvl="0" marL="958850" marR="0" rtl="0" algn="l">
              <a:lnSpc>
                <a:spcPct val="153125"/>
              </a:lnSpc>
              <a:spcBef>
                <a:spcPts val="0"/>
              </a:spcBef>
              <a:spcAft>
                <a:spcPts val="0"/>
              </a:spcAft>
              <a:buClr>
                <a:srgbClr val="FFFFFF"/>
              </a:buClr>
              <a:buSzPts val="3200"/>
              <a:buFont typeface="Arial"/>
              <a:buNone/>
            </a:pPr>
            <a:r>
              <a:rPr b="1" i="0" lang="en-US" sz="3200" u="sng">
                <a:solidFill>
                  <a:srgbClr val="FFFFFF"/>
                </a:solidFill>
                <a:latin typeface="Arial"/>
                <a:ea typeface="Arial"/>
                <a:cs typeface="Arial"/>
                <a:sym typeface="Arial"/>
              </a:rPr>
              <a:t>Error Detection and Correction</a:t>
            </a:r>
            <a:endParaRPr/>
          </a:p>
        </p:txBody>
      </p:sp>
      <p:sp>
        <p:nvSpPr>
          <p:cNvPr id="410" name="Google Shape;410;p5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1" name="Google Shape;411;p57"/>
          <p:cNvSpPr txBox="1"/>
          <p:nvPr/>
        </p:nvSpPr>
        <p:spPr>
          <a:xfrm>
            <a:off x="190500" y="2286000"/>
            <a:ext cx="6973887"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a:r>
            <a:br>
              <a:rPr b="0" i="0" lang="en-US" sz="2000" u="none">
                <a:solidFill>
                  <a:schemeClr val="dk1"/>
                </a:solidFill>
                <a:latin typeface="Calibri"/>
                <a:ea typeface="Calibri"/>
                <a:cs typeface="Calibri"/>
                <a:sym typeface="Calibri"/>
              </a:rPr>
            </a:br>
            <a:endParaRPr/>
          </a:p>
        </p:txBody>
      </p:sp>
      <p:sp>
        <p:nvSpPr>
          <p:cNvPr id="412" name="Google Shape;412;p57"/>
          <p:cNvSpPr txBox="1"/>
          <p:nvPr/>
        </p:nvSpPr>
        <p:spPr>
          <a:xfrm>
            <a:off x="684212" y="2363787"/>
            <a:ext cx="8269287" cy="3170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•Data can be corrupted during transmission.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•Some applications require that	errors be detected and corrected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•Topic to be discussed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–Types of Errors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–Redundancy</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–Détection Versus Correction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–Forward Error Correction Versus Retransmission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–Coding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C:\Users\parul\Desktop\Digital Learning Content.png" id="417" name="Google Shape;417;p5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18" name="Google Shape;418;p58"/>
          <p:cNvPicPr preferRelativeResize="0"/>
          <p:nvPr/>
        </p:nvPicPr>
        <p:blipFill rotWithShape="1">
          <a:blip r:embed="rId4">
            <a:alphaModFix/>
          </a:blip>
          <a:srcRect b="0" l="0" r="0" t="0"/>
          <a:stretch/>
        </p:blipFill>
        <p:spPr>
          <a:xfrm>
            <a:off x="1666875" y="2881312"/>
            <a:ext cx="5359400" cy="3378200"/>
          </a:xfrm>
          <a:prstGeom prst="rect">
            <a:avLst/>
          </a:prstGeom>
          <a:noFill/>
          <a:ln>
            <a:noFill/>
          </a:ln>
        </p:spPr>
      </p:pic>
      <p:sp>
        <p:nvSpPr>
          <p:cNvPr id="419" name="Google Shape;419;p58"/>
          <p:cNvSpPr txBox="1"/>
          <p:nvPr/>
        </p:nvSpPr>
        <p:spPr>
          <a:xfrm>
            <a:off x="0" y="153511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1" i="0" lang="en-US" sz="3200" u="sng">
                <a:solidFill>
                  <a:srgbClr val="FFFFFF"/>
                </a:solidFill>
                <a:latin typeface="Calibri"/>
                <a:ea typeface="Calibri"/>
                <a:cs typeface="Calibri"/>
                <a:sym typeface="Calibri"/>
              </a:rPr>
              <a:t>Types of Error</a:t>
            </a:r>
            <a:endParaRPr/>
          </a:p>
        </p:txBody>
      </p:sp>
      <p:sp>
        <p:nvSpPr>
          <p:cNvPr id="420" name="Google Shape;420;p5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1" name="Google Shape;421;p58"/>
          <p:cNvSpPr txBox="1"/>
          <p:nvPr/>
        </p:nvSpPr>
        <p:spPr>
          <a:xfrm>
            <a:off x="395287" y="2330450"/>
            <a:ext cx="7454900" cy="7080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 a single-bit error, only 1 bit in the data unit has changed  (fig 1) . Burst error of length of 8  (fig 2)</a:t>
            </a:r>
            <a:endParaRPr/>
          </a:p>
        </p:txBody>
      </p:sp>
      <p:pic>
        <p:nvPicPr>
          <p:cNvPr id="422" name="Google Shape;422;p58"/>
          <p:cNvPicPr preferRelativeResize="0"/>
          <p:nvPr/>
        </p:nvPicPr>
        <p:blipFill rotWithShape="1">
          <a:blip r:embed="rId5">
            <a:alphaModFix/>
          </a:blip>
          <a:srcRect b="0" l="0" r="0" t="0"/>
          <a:stretch/>
        </p:blipFill>
        <p:spPr>
          <a:xfrm>
            <a:off x="190500" y="3219450"/>
            <a:ext cx="7454900" cy="842962"/>
          </a:xfrm>
          <a:prstGeom prst="rect">
            <a:avLst/>
          </a:prstGeom>
          <a:noFill/>
          <a:ln>
            <a:noFill/>
          </a:ln>
        </p:spPr>
      </p:pic>
      <p:pic>
        <p:nvPicPr>
          <p:cNvPr id="423" name="Google Shape;423;p58"/>
          <p:cNvPicPr preferRelativeResize="0"/>
          <p:nvPr/>
        </p:nvPicPr>
        <p:blipFill rotWithShape="1">
          <a:blip r:embed="rId6">
            <a:alphaModFix/>
          </a:blip>
          <a:srcRect b="0" l="0" r="0" t="0"/>
          <a:stretch/>
        </p:blipFill>
        <p:spPr>
          <a:xfrm>
            <a:off x="395287" y="4292600"/>
            <a:ext cx="7250112" cy="2130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C:\Users\parul\Desktop\Digital Learning Content.png" id="428" name="Google Shape;428;p5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29" name="Google Shape;429;p59"/>
          <p:cNvPicPr preferRelativeResize="0"/>
          <p:nvPr/>
        </p:nvPicPr>
        <p:blipFill rotWithShape="1">
          <a:blip r:embed="rId4">
            <a:alphaModFix/>
          </a:blip>
          <a:srcRect b="0" l="0" r="0" t="0"/>
          <a:stretch/>
        </p:blipFill>
        <p:spPr>
          <a:xfrm>
            <a:off x="1855787" y="3187700"/>
            <a:ext cx="5432425" cy="2803525"/>
          </a:xfrm>
          <a:prstGeom prst="rect">
            <a:avLst/>
          </a:prstGeom>
          <a:noFill/>
          <a:ln>
            <a:noFill/>
          </a:ln>
        </p:spPr>
      </p:pic>
      <p:sp>
        <p:nvSpPr>
          <p:cNvPr id="430" name="Google Shape;430;p5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Redundancy</a:t>
            </a:r>
            <a:endParaRPr/>
          </a:p>
        </p:txBody>
      </p:sp>
      <p:sp>
        <p:nvSpPr>
          <p:cNvPr id="431" name="Google Shape;431;p5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2" name="Google Shape;432;p59"/>
          <p:cNvSpPr txBox="1"/>
          <p:nvPr/>
        </p:nvSpPr>
        <p:spPr>
          <a:xfrm>
            <a:off x="190500" y="2330450"/>
            <a:ext cx="84851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 detect or correct errors, we need to send extra (redundant) bits with data</a:t>
            </a:r>
            <a:endParaRPr/>
          </a:p>
        </p:txBody>
      </p:sp>
      <p:pic>
        <p:nvPicPr>
          <p:cNvPr id="433" name="Google Shape;433;p59"/>
          <p:cNvPicPr preferRelativeResize="0"/>
          <p:nvPr/>
        </p:nvPicPr>
        <p:blipFill rotWithShape="1">
          <a:blip r:embed="rId5">
            <a:alphaModFix/>
          </a:blip>
          <a:srcRect b="0" l="0" r="0" t="0"/>
          <a:stretch/>
        </p:blipFill>
        <p:spPr>
          <a:xfrm>
            <a:off x="1389062" y="3187700"/>
            <a:ext cx="6423025" cy="312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C:\Users\parul\Desktop\Digital Learning Content.png" id="438" name="Google Shape;438;p6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39" name="Google Shape;439;p60"/>
          <p:cNvPicPr preferRelativeResize="0"/>
          <p:nvPr/>
        </p:nvPicPr>
        <p:blipFill rotWithShape="1">
          <a:blip r:embed="rId4">
            <a:alphaModFix/>
          </a:blip>
          <a:srcRect b="0" l="0" r="0" t="0"/>
          <a:stretch/>
        </p:blipFill>
        <p:spPr>
          <a:xfrm>
            <a:off x="468312" y="2354262"/>
            <a:ext cx="6819900" cy="3521075"/>
          </a:xfrm>
          <a:prstGeom prst="rect">
            <a:avLst/>
          </a:prstGeom>
          <a:noFill/>
          <a:ln>
            <a:noFill/>
          </a:ln>
        </p:spPr>
      </p:pic>
      <p:sp>
        <p:nvSpPr>
          <p:cNvPr id="440" name="Google Shape;440;p6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1" marL="457200" marR="0" rtl="0" algn="l">
              <a:lnSpc>
                <a:spcPct val="10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Detection Versus Correction </a:t>
            </a:r>
            <a:r>
              <a:rPr b="0" i="0" lang="en-US" sz="2800" u="none" cap="none" strike="noStrike">
                <a:solidFill>
                  <a:schemeClr val="dk1"/>
                </a:solidFill>
                <a:latin typeface="Calibri"/>
                <a:ea typeface="Calibri"/>
                <a:cs typeface="Calibri"/>
                <a:sym typeface="Calibri"/>
              </a:rPr>
              <a:t>:</a:t>
            </a:r>
            <a:endParaRPr/>
          </a:p>
        </p:txBody>
      </p:sp>
      <p:sp>
        <p:nvSpPr>
          <p:cNvPr id="441" name="Google Shape;441;p6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2" name="Google Shape;442;p60"/>
          <p:cNvSpPr txBox="1"/>
          <p:nvPr/>
        </p:nvSpPr>
        <p:spPr>
          <a:xfrm>
            <a:off x="190500" y="2354262"/>
            <a:ext cx="8953500"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The correction of errors is more difficult than the detection.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error detection, we are looking only to see if any error has occurred. The answer is a simple yes or no. We are not even interested in the number of errors. A single-bit error is the same for us as a burst error.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error correction, we need to know the exact number of bits that are corrupted and more importantly, their location in the message. The number of the errors and the size of the message are important factors. If we need to correct one single error in an 8-bit data unit, we need to consider eight possible error locations; if we need to correct two errors in a data unit of the same size, we need to consider 28 possibilities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error correction is more complex than error detection.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C:\Users\parul\Desktop\Digital Learning Content.png" id="448" name="Google Shape;448;p61"/>
          <p:cNvPicPr preferRelativeResize="0"/>
          <p:nvPr/>
        </p:nvPicPr>
        <p:blipFill rotWithShape="1">
          <a:blip r:embed="rId3">
            <a:alphaModFix/>
          </a:blip>
          <a:srcRect b="0" l="0" r="0" t="0"/>
          <a:stretch/>
        </p:blipFill>
        <p:spPr>
          <a:xfrm>
            <a:off x="1587" y="11112"/>
            <a:ext cx="9144000" cy="6900862"/>
          </a:xfrm>
          <a:prstGeom prst="rect">
            <a:avLst/>
          </a:prstGeom>
          <a:noFill/>
          <a:ln>
            <a:noFill/>
          </a:ln>
        </p:spPr>
      </p:pic>
      <p:sp>
        <p:nvSpPr>
          <p:cNvPr id="449" name="Google Shape;449;p6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Forward Error Correction Versus Retransmission</a:t>
            </a:r>
            <a:endParaRPr/>
          </a:p>
        </p:txBody>
      </p:sp>
      <p:sp>
        <p:nvSpPr>
          <p:cNvPr id="450" name="Google Shape;450;p6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1" name="Google Shape;451;p61"/>
          <p:cNvSpPr txBox="1"/>
          <p:nvPr/>
        </p:nvSpPr>
        <p:spPr>
          <a:xfrm flipH="1" rot="10800000">
            <a:off x="1619250" y="4268787"/>
            <a:ext cx="7334250" cy="738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200"/>
              <a:buFont typeface="Calibri"/>
              <a:buNone/>
            </a:pPr>
            <a:r>
              <a:rPr b="0" i="0" lang="en-US" sz="4200" u="none">
                <a:solidFill>
                  <a:srgbClr val="FFFFFF"/>
                </a:solidFill>
                <a:latin typeface="Calibri"/>
                <a:ea typeface="Calibri"/>
                <a:cs typeface="Calibri"/>
                <a:sym typeface="Calibri"/>
              </a:rPr>
              <a:t>:- Factorial Function</a:t>
            </a:r>
            <a:endParaRPr/>
          </a:p>
        </p:txBody>
      </p:sp>
      <p:sp>
        <p:nvSpPr>
          <p:cNvPr id="452" name="Google Shape;452;p61"/>
          <p:cNvSpPr txBox="1"/>
          <p:nvPr/>
        </p:nvSpPr>
        <p:spPr>
          <a:xfrm>
            <a:off x="539750" y="2363787"/>
            <a:ext cx="8413750" cy="4094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•There are two main methods of error correction.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1.Forward error correction is the process in which the receiver tries to guess the message by using redundant bits.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•For example. If we have to send data 0 0 1 1 then we  send  these data 000 000 111 111,( instead of 4 bits we send 12 bits, message replicated 3 times.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•Now receiver receive message like 001 000 111 111. Then here in first 000 change to 001. So here actual bit is 0 in 001 , two ‘0’ and  one ‘1’. So it consider this as 0. so actual message will be 0 0 1 1.</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•FEC is used when burst error rate is high like wireless transmission medium.</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2.In Retransmission, if the number of errors are less. Correction can be perform by retransmission technique in which the receiver detects the occurrence of an error and asks the sender to resend the message. Resending is repeated until a message arrives that the receiver believes is error-free.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C:\Users\parul\Desktop\Digital Learning Content.png" id="457" name="Google Shape;457;p6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58" name="Google Shape;458;p6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459" name="Google Shape;459;p62"/>
          <p:cNvSpPr txBox="1"/>
          <p:nvPr/>
        </p:nvSpPr>
        <p:spPr>
          <a:xfrm>
            <a:off x="-23812"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Redundancy codes </a:t>
            </a:r>
            <a:endParaRPr/>
          </a:p>
        </p:txBody>
      </p:sp>
      <p:sp>
        <p:nvSpPr>
          <p:cNvPr id="460" name="Google Shape;460;p6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1" name="Google Shape;461;p62"/>
          <p:cNvSpPr txBox="1"/>
          <p:nvPr/>
        </p:nvSpPr>
        <p:spPr>
          <a:xfrm>
            <a:off x="395287" y="2492375"/>
            <a:ext cx="8558212" cy="646112"/>
          </a:xfrm>
          <a:prstGeom prst="rect">
            <a:avLst/>
          </a:prstGeom>
          <a:noFill/>
          <a:ln>
            <a:noFill/>
          </a:ln>
        </p:spPr>
        <p:txBody>
          <a:bodyPr anchorCtr="0" anchor="t" bIns="45700" lIns="91425" spcFirstLastPara="1" rIns="91425" wrap="square" tIns="45700">
            <a:no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2" name="Google Shape;462;p62"/>
          <p:cNvSpPr txBox="1"/>
          <p:nvPr/>
        </p:nvSpPr>
        <p:spPr>
          <a:xfrm>
            <a:off x="611187" y="2492375"/>
            <a:ext cx="8342312" cy="3446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Redundancy is achieved through various coding schemes.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sender adds redundant bits through a process that creates a relationship between the redundant bits and the actual data bits.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receiver checks the relationships between the two sets of bits to detect or correct the errors.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 can divide coding schemes into two broad categories: block coding and convolution coding. These are two main methods of error correction.</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C:\Users\parul\Desktop\Digital Learning Content.png" id="467" name="Google Shape;467;p6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468" name="Google Shape;468;p63"/>
          <p:cNvPicPr preferRelativeResize="0"/>
          <p:nvPr/>
        </p:nvPicPr>
        <p:blipFill rotWithShape="1">
          <a:blip r:embed="rId4">
            <a:alphaModFix/>
          </a:blip>
          <a:srcRect b="0" l="0" r="0" t="0"/>
          <a:stretch/>
        </p:blipFill>
        <p:spPr>
          <a:xfrm>
            <a:off x="1295400" y="3087687"/>
            <a:ext cx="6192837" cy="2212975"/>
          </a:xfrm>
          <a:prstGeom prst="rect">
            <a:avLst/>
          </a:prstGeom>
          <a:noFill/>
          <a:ln>
            <a:noFill/>
          </a:ln>
        </p:spPr>
      </p:pic>
      <p:sp>
        <p:nvSpPr>
          <p:cNvPr id="469" name="Google Shape;469;p6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Error Detection and Correction: Use of XORing</a:t>
            </a:r>
            <a:endParaRPr/>
          </a:p>
        </p:txBody>
      </p:sp>
      <p:sp>
        <p:nvSpPr>
          <p:cNvPr id="470" name="Google Shape;470;p6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71" name="Google Shape;471;p63"/>
          <p:cNvPicPr preferRelativeResize="0"/>
          <p:nvPr/>
        </p:nvPicPr>
        <p:blipFill rotWithShape="1">
          <a:blip r:embed="rId5">
            <a:alphaModFix/>
          </a:blip>
          <a:srcRect b="0" l="0" r="0" t="0"/>
          <a:stretch/>
        </p:blipFill>
        <p:spPr>
          <a:xfrm>
            <a:off x="539750" y="3929062"/>
            <a:ext cx="7777162" cy="2379662"/>
          </a:xfrm>
          <a:prstGeom prst="rect">
            <a:avLst/>
          </a:prstGeom>
          <a:noFill/>
          <a:ln>
            <a:noFill/>
          </a:ln>
        </p:spPr>
      </p:pic>
      <p:sp>
        <p:nvSpPr>
          <p:cNvPr id="472" name="Google Shape;472;p63"/>
          <p:cNvSpPr txBox="1"/>
          <p:nvPr/>
        </p:nvSpPr>
        <p:spPr>
          <a:xfrm>
            <a:off x="539750" y="2330450"/>
            <a:ext cx="841375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•Here to verify the correctness, a simple XOR operation is used.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•As shown in fig, when two bit are same i.e. 0-0 or 1-1 then XOR operation is gives zero. And if both bit are different then XOR is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C:\Users\parul\Desktop\Digital Learning Content.png" id="477" name="Google Shape;477;p64"/>
          <p:cNvPicPr preferRelativeResize="0"/>
          <p:nvPr/>
        </p:nvPicPr>
        <p:blipFill rotWithShape="1">
          <a:blip r:embed="rId3">
            <a:alphaModFix/>
          </a:blip>
          <a:srcRect b="0" l="0" r="0" t="0"/>
          <a:stretch/>
        </p:blipFill>
        <p:spPr>
          <a:xfrm>
            <a:off x="-20637" y="128587"/>
            <a:ext cx="9144000" cy="6900862"/>
          </a:xfrm>
          <a:prstGeom prst="rect">
            <a:avLst/>
          </a:prstGeom>
          <a:noFill/>
          <a:ln>
            <a:noFill/>
          </a:ln>
        </p:spPr>
      </p:pic>
      <p:pic>
        <p:nvPicPr>
          <p:cNvPr descr="C:\Users\parul\Desktop\Untitled-1.png" id="478" name="Google Shape;478;p6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479" name="Google Shape;479;p6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Continue…..</a:t>
            </a:r>
            <a:endParaRPr/>
          </a:p>
        </p:txBody>
      </p:sp>
      <p:sp>
        <p:nvSpPr>
          <p:cNvPr id="480" name="Google Shape;480;p6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1" name="Google Shape;481;p64"/>
          <p:cNvSpPr txBox="1"/>
          <p:nvPr/>
        </p:nvSpPr>
        <p:spPr>
          <a:xfrm>
            <a:off x="395287" y="2330450"/>
            <a:ext cx="8280400"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To verify the correctness, sender’s data word &amp; receiver’s data word, a XOR operation is performed so, if you get all bits are zero then correctly received otherwise there is an error.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1100 sender codeword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1100 receiver codeword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1100 sender codeword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1000 receiver codeword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0000 result of XOR</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0100 result of XOR (there is an error)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descr="C:\Users\parul\Desktop\Digital Learning Content.png" id="486" name="Google Shape;486;p65"/>
          <p:cNvPicPr preferRelativeResize="0"/>
          <p:nvPr/>
        </p:nvPicPr>
        <p:blipFill rotWithShape="1">
          <a:blip r:embed="rId3">
            <a:alphaModFix/>
          </a:blip>
          <a:srcRect b="0" l="0" r="0" t="0"/>
          <a:stretch/>
        </p:blipFill>
        <p:spPr>
          <a:xfrm>
            <a:off x="0" y="128587"/>
            <a:ext cx="9144000" cy="6900862"/>
          </a:xfrm>
          <a:prstGeom prst="rect">
            <a:avLst/>
          </a:prstGeom>
          <a:noFill/>
          <a:ln>
            <a:noFill/>
          </a:ln>
        </p:spPr>
      </p:pic>
      <p:pic>
        <p:nvPicPr>
          <p:cNvPr descr="C:\Users\parul\Desktop\Untitled-1.png" id="487" name="Google Shape;487;p65"/>
          <p:cNvPicPr preferRelativeResize="0"/>
          <p:nvPr/>
        </p:nvPicPr>
        <p:blipFill rotWithShape="1">
          <a:blip r:embed="rId4">
            <a:alphaModFix/>
          </a:blip>
          <a:srcRect b="0" l="0" r="0" t="0"/>
          <a:stretch/>
        </p:blipFill>
        <p:spPr>
          <a:xfrm>
            <a:off x="1857375" y="3071812"/>
            <a:ext cx="4911725" cy="2803525"/>
          </a:xfrm>
          <a:prstGeom prst="rect">
            <a:avLst/>
          </a:prstGeom>
          <a:noFill/>
          <a:ln>
            <a:noFill/>
          </a:ln>
        </p:spPr>
      </p:pic>
      <p:sp>
        <p:nvSpPr>
          <p:cNvPr id="488" name="Google Shape;488;p6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BLOCK CODING</a:t>
            </a:r>
            <a:endParaRPr/>
          </a:p>
        </p:txBody>
      </p:sp>
      <p:sp>
        <p:nvSpPr>
          <p:cNvPr id="489" name="Google Shape;489;p6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 name="Google Shape;490;p65"/>
          <p:cNvSpPr txBox="1"/>
          <p:nvPr/>
        </p:nvSpPr>
        <p:spPr>
          <a:xfrm>
            <a:off x="323850" y="2500312"/>
            <a:ext cx="849630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In block coding, we divide our message into blocks, each of k bits, called data words. We add r redundant bits to each block  to make the length n = k + r. The resulting n-bit blocks are called code words</a:t>
            </a:r>
            <a:r>
              <a:rPr b="0" i="0" lang="en-US" sz="2000" u="none">
                <a:solidFill>
                  <a:srgbClr val="FFFFFF"/>
                </a:solidFill>
                <a:latin typeface="Calibri"/>
                <a:ea typeface="Calibri"/>
                <a:cs typeface="Calibri"/>
                <a:sym typeface="Calibri"/>
              </a:rPr>
              <a:t>.</a:t>
            </a:r>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 below example original message is divided into chunks of k-bit and each chunks of k-bit, there is a n bit code word is define</a:t>
            </a:r>
            <a:r>
              <a:rPr b="0" i="0" lang="en-US" sz="1800" u="none">
                <a:solidFill>
                  <a:schemeClr val="dk1"/>
                </a:solidFill>
                <a:latin typeface="Arial"/>
                <a:ea typeface="Arial"/>
                <a:cs typeface="Arial"/>
                <a:sym typeface="Arial"/>
              </a:rPr>
              <a:t>.</a:t>
            </a:r>
            <a:endParaRPr/>
          </a:p>
        </p:txBody>
      </p:sp>
      <p:pic>
        <p:nvPicPr>
          <p:cNvPr id="491" name="Google Shape;491;p65"/>
          <p:cNvPicPr preferRelativeResize="0"/>
          <p:nvPr/>
        </p:nvPicPr>
        <p:blipFill rotWithShape="1">
          <a:blip r:embed="rId5">
            <a:alphaModFix/>
          </a:blip>
          <a:srcRect b="0" l="0" r="0" t="0"/>
          <a:stretch/>
        </p:blipFill>
        <p:spPr>
          <a:xfrm>
            <a:off x="684212" y="4346575"/>
            <a:ext cx="7488237" cy="21002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C:\Users\parul\Desktop\Digital Learning Content.png" id="308" name="Google Shape;308;p48"/>
          <p:cNvPicPr preferRelativeResize="0"/>
          <p:nvPr/>
        </p:nvPicPr>
        <p:blipFill rotWithShape="1">
          <a:blip r:embed="rId3">
            <a:alphaModFix/>
          </a:blip>
          <a:srcRect b="0" l="0" r="0" t="0"/>
          <a:stretch/>
        </p:blipFill>
        <p:spPr>
          <a:xfrm>
            <a:off x="-215900" y="4762"/>
            <a:ext cx="9144000" cy="6900862"/>
          </a:xfrm>
          <a:prstGeom prst="rect">
            <a:avLst/>
          </a:prstGeom>
          <a:noFill/>
          <a:ln>
            <a:noFill/>
          </a:ln>
        </p:spPr>
      </p:pic>
      <p:sp>
        <p:nvSpPr>
          <p:cNvPr id="309" name="Google Shape;309;p48"/>
          <p:cNvSpPr txBox="1"/>
          <p:nvPr/>
        </p:nvSpPr>
        <p:spPr>
          <a:xfrm>
            <a:off x="0" y="1643062"/>
            <a:ext cx="9144000" cy="8080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0" i="0" lang="en-US" sz="2400" u="none">
                <a:solidFill>
                  <a:schemeClr val="lt1"/>
                </a:solidFill>
                <a:latin typeface="Calibri"/>
                <a:ea typeface="Calibri"/>
                <a:cs typeface="Calibri"/>
                <a:sym typeface="Calibri"/>
              </a:rPr>
              <a:t>:</a:t>
            </a:r>
            <a:endParaRPr/>
          </a:p>
          <a:p>
            <a:pPr indent="0" lvl="0" marL="0" marR="0" rtl="0" algn="l">
              <a:lnSpc>
                <a:spcPct val="100000"/>
              </a:lnSpc>
              <a:spcBef>
                <a:spcPts val="0"/>
              </a:spcBef>
              <a:spcAft>
                <a:spcPts val="0"/>
              </a:spcAft>
              <a:buNone/>
            </a:pPr>
            <a:r>
              <a:t/>
            </a:r>
            <a:endParaRPr b="0" i="0" sz="2400" u="none">
              <a:solidFill>
                <a:schemeClr val="lt1"/>
              </a:solidFill>
              <a:latin typeface="Calibri"/>
              <a:ea typeface="Calibri"/>
              <a:cs typeface="Calibri"/>
              <a:sym typeface="Calibri"/>
            </a:endParaRPr>
          </a:p>
        </p:txBody>
      </p:sp>
      <p:sp>
        <p:nvSpPr>
          <p:cNvPr id="310" name="Google Shape;310;p4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Calibri"/>
              <a:buNone/>
            </a:pPr>
            <a:r>
              <a:rPr b="0" i="0" lang="en-US" sz="2400" u="none">
                <a:solidFill>
                  <a:schemeClr val="lt1"/>
                </a:solidFill>
                <a:latin typeface="Calibri"/>
                <a:ea typeface="Calibri"/>
                <a:cs typeface="Calibri"/>
                <a:sym typeface="Calibri"/>
              </a:rPr>
              <a:t>CHAPTER        2</a:t>
            </a:r>
            <a:endParaRPr/>
          </a:p>
        </p:txBody>
      </p:sp>
      <p:sp>
        <p:nvSpPr>
          <p:cNvPr id="311" name="Google Shape;311;p48"/>
          <p:cNvSpPr txBox="1"/>
          <p:nvPr/>
        </p:nvSpPr>
        <p:spPr>
          <a:xfrm>
            <a:off x="285750" y="3357562"/>
            <a:ext cx="4786312"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2" name="Google Shape;312;p48"/>
          <p:cNvSpPr txBox="1"/>
          <p:nvPr/>
        </p:nvSpPr>
        <p:spPr>
          <a:xfrm>
            <a:off x="6643687" y="6073775"/>
            <a:ext cx="25003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48"/>
          <p:cNvSpPr txBox="1"/>
          <p:nvPr/>
        </p:nvSpPr>
        <p:spPr>
          <a:xfrm flipH="1">
            <a:off x="6564312" y="6072187"/>
            <a:ext cx="46037"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14" name="Google Shape;314;p48"/>
          <p:cNvPicPr preferRelativeResize="0"/>
          <p:nvPr/>
        </p:nvPicPr>
        <p:blipFill rotWithShape="1">
          <a:blip r:embed="rId4">
            <a:alphaModFix/>
          </a:blip>
          <a:srcRect b="0" l="0" r="0" t="0"/>
          <a:stretch/>
        </p:blipFill>
        <p:spPr>
          <a:xfrm>
            <a:off x="8318500" y="6032500"/>
            <a:ext cx="609600" cy="609600"/>
          </a:xfrm>
          <a:prstGeom prst="rect">
            <a:avLst/>
          </a:prstGeom>
          <a:noFill/>
          <a:ln>
            <a:noFill/>
          </a:ln>
        </p:spPr>
      </p:pic>
      <p:sp>
        <p:nvSpPr>
          <p:cNvPr id="315" name="Google Shape;315;p48"/>
          <p:cNvSpPr txBox="1"/>
          <p:nvPr/>
        </p:nvSpPr>
        <p:spPr>
          <a:xfrm>
            <a:off x="2008187" y="2714625"/>
            <a:ext cx="475773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C:\Users\parul\Desktop\Digital Learning Content.png" id="496" name="Google Shape;496;p66"/>
          <p:cNvPicPr preferRelativeResize="0"/>
          <p:nvPr/>
        </p:nvPicPr>
        <p:blipFill rotWithShape="1">
          <a:blip r:embed="rId3">
            <a:alphaModFix/>
          </a:blip>
          <a:srcRect b="0" l="0" r="0" t="0"/>
          <a:stretch/>
        </p:blipFill>
        <p:spPr>
          <a:xfrm>
            <a:off x="0" y="44450"/>
            <a:ext cx="9144000" cy="6900862"/>
          </a:xfrm>
          <a:prstGeom prst="rect">
            <a:avLst/>
          </a:prstGeom>
          <a:noFill/>
          <a:ln>
            <a:noFill/>
          </a:ln>
        </p:spPr>
      </p:pic>
      <p:pic>
        <p:nvPicPr>
          <p:cNvPr descr="C:\Users\parul\Desktop\Untitled-1.png" id="497" name="Google Shape;497;p66"/>
          <p:cNvPicPr preferRelativeResize="0"/>
          <p:nvPr/>
        </p:nvPicPr>
        <p:blipFill rotWithShape="1">
          <a:blip r:embed="rId4">
            <a:alphaModFix/>
          </a:blip>
          <a:srcRect b="0" l="0" r="0" t="0"/>
          <a:stretch/>
        </p:blipFill>
        <p:spPr>
          <a:xfrm>
            <a:off x="323850" y="2449512"/>
            <a:ext cx="8496300" cy="4244975"/>
          </a:xfrm>
          <a:prstGeom prst="rect">
            <a:avLst/>
          </a:prstGeom>
          <a:noFill/>
          <a:ln>
            <a:noFill/>
          </a:ln>
        </p:spPr>
      </p:pic>
      <p:sp>
        <p:nvSpPr>
          <p:cNvPr id="498" name="Google Shape;498;p6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BLOCK CODING</a:t>
            </a:r>
            <a:endParaRPr/>
          </a:p>
        </p:txBody>
      </p:sp>
      <p:sp>
        <p:nvSpPr>
          <p:cNvPr id="499" name="Google Shape;499;p6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 name="Google Shape;500;p66"/>
          <p:cNvSpPr txBox="1"/>
          <p:nvPr/>
        </p:nvSpPr>
        <p:spPr>
          <a:xfrm>
            <a:off x="323850" y="2330450"/>
            <a:ext cx="7488237"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In n bit codeword there is a k bit is message and some extra bit for error correction/detection.</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Process of error detection for block coding.</a:t>
            </a:r>
            <a:endParaRPr/>
          </a:p>
        </p:txBody>
      </p:sp>
      <p:pic>
        <p:nvPicPr>
          <p:cNvPr id="501" name="Google Shape;501;p66"/>
          <p:cNvPicPr preferRelativeResize="0"/>
          <p:nvPr/>
        </p:nvPicPr>
        <p:blipFill rotWithShape="1">
          <a:blip r:embed="rId5">
            <a:alphaModFix/>
          </a:blip>
          <a:srcRect b="0" l="0" r="0" t="0"/>
          <a:stretch/>
        </p:blipFill>
        <p:spPr>
          <a:xfrm>
            <a:off x="755650" y="3429000"/>
            <a:ext cx="7488237" cy="309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descr="C:\Users\parul\Desktop\Digital Learning Content.png" id="506" name="Google Shape;506;p6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507" name="Google Shape;507;p6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08" name="Google Shape;508;p6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BLOCK CODING</a:t>
            </a:r>
            <a:endParaRPr/>
          </a:p>
        </p:txBody>
      </p:sp>
      <p:sp>
        <p:nvSpPr>
          <p:cNvPr id="509" name="Google Shape;509;p6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 name="Google Shape;510;p67"/>
          <p:cNvSpPr txBox="1"/>
          <p:nvPr/>
        </p:nvSpPr>
        <p:spPr>
          <a:xfrm>
            <a:off x="190500" y="2425700"/>
            <a:ext cx="8763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Let us assume that k = 2 and n = 3. Table given below shows the list of data words and codewords. We will see how to derive a codeword from a data word</a:t>
            </a:r>
            <a:endParaRPr/>
          </a:p>
        </p:txBody>
      </p:sp>
      <p:pic>
        <p:nvPicPr>
          <p:cNvPr id="511" name="Google Shape;511;p67"/>
          <p:cNvPicPr preferRelativeResize="0"/>
          <p:nvPr/>
        </p:nvPicPr>
        <p:blipFill rotWithShape="1">
          <a:blip r:embed="rId5">
            <a:alphaModFix/>
          </a:blip>
          <a:srcRect b="0" l="0" r="0" t="0"/>
          <a:stretch/>
        </p:blipFill>
        <p:spPr>
          <a:xfrm>
            <a:off x="395287" y="3213100"/>
            <a:ext cx="8353425" cy="330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C:\Users\parul\Desktop\Digital Learning Content.png" id="516" name="Google Shape;516;p68"/>
          <p:cNvPicPr preferRelativeResize="0"/>
          <p:nvPr/>
        </p:nvPicPr>
        <p:blipFill rotWithShape="1">
          <a:blip r:embed="rId3">
            <a:alphaModFix/>
          </a:blip>
          <a:srcRect b="0" l="0" r="0" t="0"/>
          <a:stretch/>
        </p:blipFill>
        <p:spPr>
          <a:xfrm>
            <a:off x="0" y="44450"/>
            <a:ext cx="9144000" cy="6900862"/>
          </a:xfrm>
          <a:prstGeom prst="rect">
            <a:avLst/>
          </a:prstGeom>
          <a:noFill/>
          <a:ln>
            <a:noFill/>
          </a:ln>
        </p:spPr>
      </p:pic>
      <p:pic>
        <p:nvPicPr>
          <p:cNvPr descr="C:\Users\parul\Desktop\Untitled-1.png" id="517" name="Google Shape;517;p6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18" name="Google Shape;518;p6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 rror Detection and Correction: BLOCK CODING</a:t>
            </a:r>
            <a:endParaRPr/>
          </a:p>
        </p:txBody>
      </p:sp>
      <p:sp>
        <p:nvSpPr>
          <p:cNvPr id="519" name="Google Shape;519;p6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 name="Google Shape;520;p68"/>
          <p:cNvSpPr txBox="1"/>
          <p:nvPr/>
        </p:nvSpPr>
        <p:spPr>
          <a:xfrm>
            <a:off x="190500" y="2330450"/>
            <a:ext cx="8558212" cy="4094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Assume the sender encodes the data word 01 as 011 and sends it to the receiver. Consider the following cases: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1.The receiver receives 011. It is a valid codeword. The receiver extracts the data word 01 from it.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2.The codeword is corrupted during transmission, and 111 is received. This is not a valid codeword and is discarded.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3.The codeword is corrupted during transmission, and 000 is received. This is a valid codeword. The receiver incorrectly extracts the data word 00. Two corrupted bits have made the error undetectable.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above example, this codeword is capable of detecting single bit error only, but if more then two bits are change then it is unable to detect.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An error-detecting code can detect only the types of errors for which it is designed; other types of errors may remain undetected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C:\Users\parul\Desktop\Digital Learning Content.png" id="525" name="Google Shape;525;p6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526" name="Google Shape;526;p6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27" name="Google Shape;527;p6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BLOCK CODING</a:t>
            </a:r>
            <a:endParaRPr/>
          </a:p>
        </p:txBody>
      </p:sp>
      <p:sp>
        <p:nvSpPr>
          <p:cNvPr id="528" name="Google Shape;528;p6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9" name="Google Shape;529;p69"/>
          <p:cNvSpPr txBox="1"/>
          <p:nvPr/>
        </p:nvSpPr>
        <p:spPr>
          <a:xfrm>
            <a:off x="468312" y="2330450"/>
            <a:ext cx="828040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Another Example</a:t>
            </a:r>
            <a:r>
              <a:rPr b="0" i="0" lang="en-US" sz="20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•Let us add more redundant bits to Previous Example to see if the receiver can correct an error without knowing what was actually sent.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•Here, We add 3 redundant bits to the 2-bit data word to make 5-bit codewords</a:t>
            </a:r>
            <a:r>
              <a:rPr b="0" i="0" lang="en-US" sz="1800" u="none">
                <a:solidFill>
                  <a:schemeClr val="dk1"/>
                </a:solidFill>
                <a:latin typeface="Arial"/>
                <a:ea typeface="Arial"/>
                <a:cs typeface="Arial"/>
                <a:sym typeface="Arial"/>
              </a:rPr>
              <a:t>.</a:t>
            </a:r>
            <a:endParaRPr/>
          </a:p>
        </p:txBody>
      </p:sp>
      <p:pic>
        <p:nvPicPr>
          <p:cNvPr id="530" name="Google Shape;530;p69"/>
          <p:cNvPicPr preferRelativeResize="0"/>
          <p:nvPr/>
        </p:nvPicPr>
        <p:blipFill rotWithShape="1">
          <a:blip r:embed="rId5">
            <a:alphaModFix/>
          </a:blip>
          <a:srcRect b="0" l="0" r="0" t="0"/>
          <a:stretch/>
        </p:blipFill>
        <p:spPr>
          <a:xfrm>
            <a:off x="468312" y="3865562"/>
            <a:ext cx="8280400" cy="280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descr="C:\Users\parul\Desktop\Digital Learning Content.png" id="535" name="Google Shape;535;p70"/>
          <p:cNvPicPr preferRelativeResize="0"/>
          <p:nvPr/>
        </p:nvPicPr>
        <p:blipFill rotWithShape="1">
          <a:blip r:embed="rId3">
            <a:alphaModFix/>
          </a:blip>
          <a:srcRect b="0" l="0" r="0" t="0"/>
          <a:stretch/>
        </p:blipFill>
        <p:spPr>
          <a:xfrm>
            <a:off x="0" y="-20637"/>
            <a:ext cx="9144000" cy="6900862"/>
          </a:xfrm>
          <a:prstGeom prst="rect">
            <a:avLst/>
          </a:prstGeom>
          <a:noFill/>
          <a:ln>
            <a:noFill/>
          </a:ln>
        </p:spPr>
      </p:pic>
      <p:pic>
        <p:nvPicPr>
          <p:cNvPr descr="C:\Users\parul\Desktop\Untitled-1.png" id="536" name="Google Shape;536;p7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37" name="Google Shape;537;p7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Continue Example:</a:t>
            </a:r>
            <a:endParaRPr/>
          </a:p>
        </p:txBody>
      </p:sp>
      <p:sp>
        <p:nvSpPr>
          <p:cNvPr id="538" name="Google Shape;538;p7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539" name="Google Shape;539;p70"/>
          <p:cNvPicPr preferRelativeResize="0"/>
          <p:nvPr/>
        </p:nvPicPr>
        <p:blipFill rotWithShape="1">
          <a:blip r:embed="rId5">
            <a:alphaModFix/>
          </a:blip>
          <a:srcRect b="0" l="0" r="0" t="0"/>
          <a:stretch/>
        </p:blipFill>
        <p:spPr>
          <a:xfrm>
            <a:off x="539750" y="2709862"/>
            <a:ext cx="7777162" cy="1438275"/>
          </a:xfrm>
          <a:prstGeom prst="rect">
            <a:avLst/>
          </a:prstGeom>
          <a:noFill/>
          <a:ln>
            <a:noFill/>
          </a:ln>
        </p:spPr>
      </p:pic>
      <p:sp>
        <p:nvSpPr>
          <p:cNvPr id="540" name="Google Shape;540;p70"/>
          <p:cNvSpPr txBox="1"/>
          <p:nvPr/>
        </p:nvSpPr>
        <p:spPr>
          <a:xfrm>
            <a:off x="539750" y="4148137"/>
            <a:ext cx="7777162"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New table, shows the datawords and codewords. Assume the dataword is 01. The sender creates the codeword 01011. The codeword is corrupted during transmission, and 01001 is received.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First, the receiver finds that the received codeword is not in the table. This means an error has occurred. The receiver, assuming that there is only 1 bit corrupted, uses the following strategy to guess the correct dataword.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descr="C:\Users\parul\Desktop\Digital Learning Content.png" id="546" name="Google Shape;546;p71"/>
          <p:cNvPicPr preferRelativeResize="0"/>
          <p:nvPr/>
        </p:nvPicPr>
        <p:blipFill rotWithShape="1">
          <a:blip r:embed="rId3">
            <a:alphaModFix/>
          </a:blip>
          <a:srcRect b="0" l="0" r="0" t="0"/>
          <a:stretch/>
        </p:blipFill>
        <p:spPr>
          <a:xfrm>
            <a:off x="31750" y="0"/>
            <a:ext cx="9144000" cy="6900862"/>
          </a:xfrm>
          <a:prstGeom prst="rect">
            <a:avLst/>
          </a:prstGeom>
          <a:noFill/>
          <a:ln>
            <a:noFill/>
          </a:ln>
        </p:spPr>
      </p:pic>
      <p:pic>
        <p:nvPicPr>
          <p:cNvPr descr="C:\Users\parul\Desktop\Untitled-1.png" id="547" name="Google Shape;547;p7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48" name="Google Shape;548;p7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Continue…</a:t>
            </a:r>
            <a:endParaRPr/>
          </a:p>
        </p:txBody>
      </p:sp>
      <p:sp>
        <p:nvSpPr>
          <p:cNvPr id="549" name="Google Shape;549;p7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0" name="Google Shape;550;p71"/>
          <p:cNvSpPr txBox="1"/>
          <p:nvPr/>
        </p:nvSpPr>
        <p:spPr>
          <a:xfrm>
            <a:off x="395287" y="2492375"/>
            <a:ext cx="8208962" cy="3786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1.Comparing the received codeword with the first codeword in the table (01001 versus 00000), the receiver decides that the first codeword is not the one that was sent because there are two different bits.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2.By the same reasoning, the original codeword cannot be the third or fourth one in the table.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3.The original codeword must be the second one in the table because this is the only one that differs from the received codeword by 1 bit. The receiver replaces 01001 with 01011 and consults the table to find the dataword 01.</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here, at receiver end, able to correct single bit error.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descr="C:\Users\parul\Desktop\Digital Learning Content.png" id="555" name="Google Shape;555;p72"/>
          <p:cNvPicPr preferRelativeResize="0"/>
          <p:nvPr/>
        </p:nvPicPr>
        <p:blipFill rotWithShape="1">
          <a:blip r:embed="rId3">
            <a:alphaModFix/>
          </a:blip>
          <a:srcRect b="0" l="0" r="0" t="0"/>
          <a:stretch/>
        </p:blipFill>
        <p:spPr>
          <a:xfrm>
            <a:off x="31750" y="0"/>
            <a:ext cx="9144000" cy="6900862"/>
          </a:xfrm>
          <a:prstGeom prst="rect">
            <a:avLst/>
          </a:prstGeom>
          <a:noFill/>
          <a:ln>
            <a:noFill/>
          </a:ln>
        </p:spPr>
      </p:pic>
      <p:pic>
        <p:nvPicPr>
          <p:cNvPr descr="C:\Users\parul\Desktop\Untitled-1.png" id="556" name="Google Shape;556;p7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57" name="Google Shape;557;p7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Error Detection and Correction: Linear Block code.</a:t>
            </a:r>
            <a:endParaRPr/>
          </a:p>
        </p:txBody>
      </p:sp>
      <p:sp>
        <p:nvSpPr>
          <p:cNvPr id="558" name="Google Shape;558;p7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9" name="Google Shape;559;p72"/>
          <p:cNvSpPr txBox="1"/>
          <p:nvPr/>
        </p:nvSpPr>
        <p:spPr>
          <a:xfrm>
            <a:off x="468312" y="2492375"/>
            <a:ext cx="8280400" cy="3478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LINEAR BLOCK CODES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•Almost all block codes used today belong to a subset called linear block codes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 linear block code is a code in which the exclusive OR of two valid codewords creates another valid codeword.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•Simple Block Code : Parity Check Code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 simple parity-check code is a single-bit error- detecting code in which n = k + 1 with dmin =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descr="C:\Users\parul\Desktop\Digital Learning Content.png" id="564" name="Google Shape;564;p73"/>
          <p:cNvPicPr preferRelativeResize="0"/>
          <p:nvPr/>
        </p:nvPicPr>
        <p:blipFill rotWithShape="1">
          <a:blip r:embed="rId3">
            <a:alphaModFix/>
          </a:blip>
          <a:srcRect b="0" l="0" r="0" t="0"/>
          <a:stretch/>
        </p:blipFill>
        <p:spPr>
          <a:xfrm>
            <a:off x="0" y="0"/>
            <a:ext cx="9231312" cy="8829675"/>
          </a:xfrm>
          <a:prstGeom prst="rect">
            <a:avLst/>
          </a:prstGeom>
          <a:noFill/>
          <a:ln>
            <a:noFill/>
          </a:ln>
        </p:spPr>
      </p:pic>
      <p:pic>
        <p:nvPicPr>
          <p:cNvPr descr="C:\Users\parul\Desktop\Untitled-1.png" id="565" name="Google Shape;565;p73"/>
          <p:cNvPicPr preferRelativeResize="0"/>
          <p:nvPr/>
        </p:nvPicPr>
        <p:blipFill rotWithShape="1">
          <a:blip r:embed="rId4">
            <a:alphaModFix/>
          </a:blip>
          <a:srcRect b="0" l="0" r="0" t="0"/>
          <a:stretch/>
        </p:blipFill>
        <p:spPr>
          <a:xfrm>
            <a:off x="1857375" y="2952750"/>
            <a:ext cx="5430837" cy="2922587"/>
          </a:xfrm>
          <a:prstGeom prst="rect">
            <a:avLst/>
          </a:prstGeom>
          <a:noFill/>
          <a:ln>
            <a:noFill/>
          </a:ln>
        </p:spPr>
      </p:pic>
      <p:sp>
        <p:nvSpPr>
          <p:cNvPr id="566" name="Google Shape;566;p7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Error Detection and Correction:	Parity Check code</a:t>
            </a:r>
            <a:endParaRPr/>
          </a:p>
        </p:txBody>
      </p:sp>
      <p:sp>
        <p:nvSpPr>
          <p:cNvPr id="567" name="Google Shape;567;p7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8" name="Google Shape;568;p73"/>
          <p:cNvSpPr txBox="1"/>
          <p:nvPr/>
        </p:nvSpPr>
        <p:spPr>
          <a:xfrm>
            <a:off x="395287" y="2565400"/>
            <a:ext cx="8208962" cy="5048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a:t>
            </a:r>
            <a:endParaRPr/>
          </a:p>
        </p:txBody>
      </p:sp>
      <p:sp>
        <p:nvSpPr>
          <p:cNvPr id="569" name="Google Shape;569;p73"/>
          <p:cNvSpPr txBox="1"/>
          <p:nvPr/>
        </p:nvSpPr>
        <p:spPr>
          <a:xfrm>
            <a:off x="190500" y="2330450"/>
            <a:ext cx="841375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Calibri"/>
              <a:buNone/>
            </a:pPr>
            <a:r>
              <a:rPr b="0" i="0" lang="en-US" sz="3200" u="none">
                <a:solidFill>
                  <a:srgbClr val="FFFFFF"/>
                </a:solidFill>
                <a:latin typeface="Calibri"/>
                <a:ea typeface="Calibri"/>
                <a:cs typeface="Calibri"/>
                <a:sym typeface="Calibri"/>
              </a:rPr>
              <a:t>1xample 1</a:t>
            </a:r>
            <a:endParaRPr/>
          </a:p>
        </p:txBody>
      </p:sp>
      <p:pic>
        <p:nvPicPr>
          <p:cNvPr id="570" name="Google Shape;570;p73"/>
          <p:cNvPicPr preferRelativeResize="0"/>
          <p:nvPr/>
        </p:nvPicPr>
        <p:blipFill rotWithShape="1">
          <a:blip r:embed="rId5">
            <a:alphaModFix/>
          </a:blip>
          <a:srcRect b="0" l="0" r="0" t="0"/>
          <a:stretch/>
        </p:blipFill>
        <p:spPr>
          <a:xfrm>
            <a:off x="93662" y="2324100"/>
            <a:ext cx="8064500" cy="3816350"/>
          </a:xfrm>
          <a:prstGeom prst="rect">
            <a:avLst/>
          </a:prstGeom>
          <a:noFill/>
          <a:ln>
            <a:noFill/>
          </a:ln>
        </p:spPr>
      </p:pic>
      <p:sp>
        <p:nvSpPr>
          <p:cNvPr id="571" name="Google Shape;571;p73"/>
          <p:cNvSpPr txBox="1"/>
          <p:nvPr/>
        </p:nvSpPr>
        <p:spPr>
          <a:xfrm>
            <a:off x="436562" y="6688137"/>
            <a:ext cx="8064500" cy="1939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Fig. shows a possible structure of an encoder (at the sender) and a decoder (at the receiver).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•Encoder uses a generator that takes a copy of a 4-bit dataword and generates a parity bit The dataword bits and the parity bit combine create the 5-bit codeword.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C:\Users\parul\Desktop\Digital Learning Content.png" id="576" name="Google Shape;576;p7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577" name="Google Shape;577;p7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78" name="Google Shape;578;p7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Parity Check code.</a:t>
            </a:r>
            <a:endParaRPr/>
          </a:p>
        </p:txBody>
      </p:sp>
      <p:sp>
        <p:nvSpPr>
          <p:cNvPr id="579" name="Google Shape;579;p7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0" name="Google Shape;580;p74"/>
          <p:cNvSpPr txBox="1"/>
          <p:nvPr/>
        </p:nvSpPr>
        <p:spPr>
          <a:xfrm>
            <a:off x="381000" y="2422525"/>
            <a:ext cx="87630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Simple parity-check code C(5, 4) : k=4bit and C=5bit, 1-bit is used as parity</a:t>
            </a:r>
            <a:endParaRPr/>
          </a:p>
        </p:txBody>
      </p:sp>
      <p:pic>
        <p:nvPicPr>
          <p:cNvPr id="581" name="Google Shape;581;p74"/>
          <p:cNvPicPr preferRelativeResize="0"/>
          <p:nvPr/>
        </p:nvPicPr>
        <p:blipFill rotWithShape="1">
          <a:blip r:embed="rId5">
            <a:alphaModFix/>
          </a:blip>
          <a:srcRect b="0" l="0" r="0" t="0"/>
          <a:stretch/>
        </p:blipFill>
        <p:spPr>
          <a:xfrm>
            <a:off x="381000" y="2744787"/>
            <a:ext cx="8485187" cy="37798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descr="C:\Users\parul\Desktop\Digital Learning Content.png" id="586" name="Google Shape;586;p7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587" name="Google Shape;587;p75"/>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88" name="Google Shape;588;p7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Continue…</a:t>
            </a:r>
            <a:endParaRPr/>
          </a:p>
        </p:txBody>
      </p:sp>
      <p:sp>
        <p:nvSpPr>
          <p:cNvPr id="589" name="Google Shape;589;p7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0" name="Google Shape;590;p75"/>
          <p:cNvSpPr txBox="1"/>
          <p:nvPr/>
        </p:nvSpPr>
        <p:spPr>
          <a:xfrm>
            <a:off x="190500" y="2636837"/>
            <a:ext cx="8763000" cy="3170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the number of 1s is even, the result is 0; if the number of 1s is odd, the result is 1. In both cases, the total number of 1s in the codeword is even. So here, codeword is made up of 4-bit message (K) and 1-bit parity total 5- bit code word shown in table.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sender sends the codeword which may be corrupted during transmission. The receiver receives a 5-bit word. The checker at the receiver does the same thing as the generator in the sender with one exception: The addition is done over all 5 bits. The result, which is called the syndrome, is just 1bit. The syndrome is 0 when the number of Is in the received codeword is even; otherwise, it is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C:\Users\parul\Desktop\Digital Learning Content.png" id="320" name="Google Shape;320;p49"/>
          <p:cNvPicPr preferRelativeResize="0"/>
          <p:nvPr/>
        </p:nvPicPr>
        <p:blipFill rotWithShape="1">
          <a:blip r:embed="rId3">
            <a:alphaModFix/>
          </a:blip>
          <a:srcRect b="0" l="0" r="0" t="0"/>
          <a:stretch/>
        </p:blipFill>
        <p:spPr>
          <a:xfrm>
            <a:off x="-215900" y="4762"/>
            <a:ext cx="9144000" cy="6900862"/>
          </a:xfrm>
          <a:prstGeom prst="rect">
            <a:avLst/>
          </a:prstGeom>
          <a:noFill/>
          <a:ln>
            <a:noFill/>
          </a:ln>
        </p:spPr>
      </p:pic>
      <p:sp>
        <p:nvSpPr>
          <p:cNvPr id="321" name="Google Shape;321;p4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2" name="Google Shape;322;p4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800"/>
              <a:buFont typeface="Calibri"/>
              <a:buNone/>
            </a:pPr>
            <a:r>
              <a:rPr b="0" i="0" lang="en-US" sz="2800" u="none">
                <a:solidFill>
                  <a:schemeClr val="lt1"/>
                </a:solidFill>
                <a:latin typeface="Calibri"/>
                <a:ea typeface="Calibri"/>
                <a:cs typeface="Calibri"/>
                <a:sym typeface="Calibri"/>
              </a:rPr>
              <a:t>DATA LINK LAYER AND MEDIUM ACCESS SUB LAYER</a:t>
            </a:r>
            <a:endParaRPr/>
          </a:p>
        </p:txBody>
      </p:sp>
      <p:sp>
        <p:nvSpPr>
          <p:cNvPr id="323" name="Google Shape;323;p49"/>
          <p:cNvSpPr txBox="1"/>
          <p:nvPr/>
        </p:nvSpPr>
        <p:spPr>
          <a:xfrm>
            <a:off x="285750" y="3357562"/>
            <a:ext cx="4786312"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4" name="Google Shape;324;p49"/>
          <p:cNvSpPr txBox="1"/>
          <p:nvPr/>
        </p:nvSpPr>
        <p:spPr>
          <a:xfrm>
            <a:off x="6643687" y="6073775"/>
            <a:ext cx="25003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5" name="Google Shape;325;p49"/>
          <p:cNvSpPr txBox="1"/>
          <p:nvPr/>
        </p:nvSpPr>
        <p:spPr>
          <a:xfrm flipH="1">
            <a:off x="6564312" y="6072187"/>
            <a:ext cx="46037"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26" name="Google Shape;326;p49"/>
          <p:cNvPicPr preferRelativeResize="0"/>
          <p:nvPr/>
        </p:nvPicPr>
        <p:blipFill rotWithShape="1">
          <a:blip r:embed="rId4">
            <a:alphaModFix/>
          </a:blip>
          <a:srcRect b="0" l="0" r="0" t="0"/>
          <a:stretch/>
        </p:blipFill>
        <p:spPr>
          <a:xfrm>
            <a:off x="8318500" y="6032500"/>
            <a:ext cx="609600" cy="609600"/>
          </a:xfrm>
          <a:prstGeom prst="rect">
            <a:avLst/>
          </a:prstGeom>
          <a:noFill/>
          <a:ln>
            <a:noFill/>
          </a:ln>
        </p:spPr>
      </p:pic>
      <p:sp>
        <p:nvSpPr>
          <p:cNvPr id="327" name="Google Shape;327;p49"/>
          <p:cNvSpPr txBox="1"/>
          <p:nvPr/>
        </p:nvSpPr>
        <p:spPr>
          <a:xfrm>
            <a:off x="468312" y="2330450"/>
            <a:ext cx="6650037" cy="4462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Topics covered : </a:t>
            </a:r>
            <a:endParaRPr/>
          </a:p>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Error Detection and Error Correction </a:t>
            </a:r>
            <a:endParaRPr/>
          </a:p>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1-Fundamentals </a:t>
            </a:r>
            <a:endParaRPr/>
          </a:p>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2-Block coding </a:t>
            </a:r>
            <a:endParaRPr/>
          </a:p>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3-Hamming Distance</a:t>
            </a:r>
            <a:endParaRPr/>
          </a:p>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4-CRC</a:t>
            </a:r>
            <a:endParaRPr/>
          </a:p>
          <a:p>
            <a:pPr indent="0" lvl="0" marL="0" marR="0" rtl="0" algn="just">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5-Sliding Window</a:t>
            </a:r>
            <a:endParaRPr/>
          </a:p>
          <a:p>
            <a:pPr indent="0" lvl="0" marL="0" marR="0" rtl="0" algn="just">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6-Piggybacking</a:t>
            </a:r>
            <a:endParaRPr/>
          </a:p>
          <a:p>
            <a:pPr indent="0" lvl="0" marL="0" marR="0" rtl="0" algn="just">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7-Random Access</a:t>
            </a:r>
            <a:endParaRPr/>
          </a:p>
          <a:p>
            <a:pPr indent="0" lvl="0" marL="0" marR="0" rtl="0" algn="just">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8-Multiple Access Protocols:</a:t>
            </a:r>
            <a:endParaRPr/>
          </a:p>
          <a:p>
            <a:pPr indent="-231775" lvl="1" marL="688975" marR="0" rtl="0" algn="just">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Pure ALOHA</a:t>
            </a:r>
            <a:endParaRPr/>
          </a:p>
          <a:p>
            <a:pPr indent="-231775" lvl="1" marL="688975" marR="0" rtl="0" algn="just">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Slotted ALOHA</a:t>
            </a:r>
            <a:endParaRPr/>
          </a:p>
          <a:p>
            <a:pPr indent="-231775" lvl="1" marL="688975" marR="0" rtl="0" algn="just">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CSMA/CD</a:t>
            </a:r>
            <a:endParaRPr/>
          </a:p>
          <a:p>
            <a:pPr indent="-231775" lvl="1" marL="688975" marR="0" rtl="0" algn="just">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CDMA/CA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descr="C:\Users\parul\Desktop\Digital Learning Content.png" id="595" name="Google Shape;595;p7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596" name="Google Shape;596;p7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597" name="Google Shape;597;p76"/>
          <p:cNvSpPr txBox="1"/>
          <p:nvPr/>
        </p:nvSpPr>
        <p:spPr>
          <a:xfrm>
            <a:off x="0" y="1484312"/>
            <a:ext cx="9144000" cy="5619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Parity Check code.</a:t>
            </a:r>
            <a:endParaRPr/>
          </a:p>
        </p:txBody>
      </p:sp>
      <p:sp>
        <p:nvSpPr>
          <p:cNvPr id="598" name="Google Shape;598;p7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9" name="Google Shape;599;p76"/>
          <p:cNvSpPr txBox="1"/>
          <p:nvPr/>
        </p:nvSpPr>
        <p:spPr>
          <a:xfrm>
            <a:off x="190500" y="2330450"/>
            <a:ext cx="8953500" cy="501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•Let us look at some transmission scenarios. Assume the sender sends the dataword 1011. The codeword created from this dataword is 10111, which is sent to the receiver. We examine five cases: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1.No error occurs; the received codeword is 10111. So, at the receiver end The syndrome is 0. The dataword 1011 is created.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2.One single-bit error changes a1 . The received codeword is 10011. The syndrome is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1.No dataword is created.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3.One single-bit error changes r0 . The received codeword is 10110. The syndrome is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1.No dataword is created.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4.An error changes r0 and a second error changes a3 . The received codeword is 00110. The syndrome is 0. The dataword 0011 is created at the receiver. Note that here the dataword is wrongly created due to the syndrome value.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5.Three bits—a3, a2, and a1—are changed by errors. The received codeword is 01011. The syndrome is 1. The dataword is not created. This shows that the simple parity check, guaranteed to detect one single error, can also find any odd number of errors.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descr="C:\Users\parul\Desktop\Digital Learning Content.png" id="604" name="Google Shape;604;p7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05" name="Google Shape;605;p7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06" name="Google Shape;606;p7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CRC</a:t>
            </a:r>
            <a:endParaRPr/>
          </a:p>
        </p:txBody>
      </p:sp>
      <p:sp>
        <p:nvSpPr>
          <p:cNvPr id="607" name="Google Shape;607;p7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8" name="Google Shape;608;p77"/>
          <p:cNvSpPr txBox="1"/>
          <p:nvPr/>
        </p:nvSpPr>
        <p:spPr>
          <a:xfrm>
            <a:off x="190500" y="2330450"/>
            <a:ext cx="8763000" cy="1323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CRC or	Cyclic Redundancy Check	is a method of detecting accidental changes/errors in communication channel.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•CRC uses Generator Polynomial which is available on both sender and receiver side.</a:t>
            </a:r>
            <a:endParaRPr/>
          </a:p>
        </p:txBody>
      </p:sp>
      <p:pic>
        <p:nvPicPr>
          <p:cNvPr id="609" name="Google Shape;609;p77"/>
          <p:cNvPicPr preferRelativeResize="0"/>
          <p:nvPr/>
        </p:nvPicPr>
        <p:blipFill rotWithShape="1">
          <a:blip r:embed="rId5">
            <a:alphaModFix/>
          </a:blip>
          <a:srcRect b="0" l="0" r="0" t="0"/>
          <a:stretch/>
        </p:blipFill>
        <p:spPr>
          <a:xfrm>
            <a:off x="190500" y="3654425"/>
            <a:ext cx="8629650" cy="2803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C:\Users\parul\Desktop\Digital Learning Content.png" id="614" name="Google Shape;614;p7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15" name="Google Shape;615;p7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16" name="Google Shape;616;p7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CRC Example</a:t>
            </a:r>
            <a:endParaRPr/>
          </a:p>
        </p:txBody>
      </p:sp>
      <p:sp>
        <p:nvSpPr>
          <p:cNvPr id="617" name="Google Shape;617;p7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8" name="Google Shape;618;p78"/>
          <p:cNvSpPr txBox="1"/>
          <p:nvPr/>
        </p:nvSpPr>
        <p:spPr>
          <a:xfrm>
            <a:off x="190500" y="2330450"/>
            <a:ext cx="8558212" cy="1200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•An example generator polynomial is of the form like x3 + x + 1.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•This generator polynomial represents key 1011. Another example is x2 + 1 that represents key 101.</a:t>
            </a:r>
            <a:endParaRPr/>
          </a:p>
        </p:txBody>
      </p:sp>
      <p:pic>
        <p:nvPicPr>
          <p:cNvPr id="619" name="Google Shape;619;p78"/>
          <p:cNvPicPr preferRelativeResize="0"/>
          <p:nvPr/>
        </p:nvPicPr>
        <p:blipFill rotWithShape="1">
          <a:blip r:embed="rId5">
            <a:alphaModFix/>
          </a:blip>
          <a:srcRect b="0" l="0" r="0" t="0"/>
          <a:stretch/>
        </p:blipFill>
        <p:spPr>
          <a:xfrm>
            <a:off x="395287" y="3929062"/>
            <a:ext cx="8208962" cy="2524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C:\Users\parul\Desktop\Digital Learning Content.png" id="624" name="Google Shape;624;p7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25" name="Google Shape;625;p7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26" name="Google Shape;626;p7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CRC Example</a:t>
            </a:r>
            <a:endParaRPr/>
          </a:p>
        </p:txBody>
      </p:sp>
      <p:sp>
        <p:nvSpPr>
          <p:cNvPr id="627" name="Google Shape;627;p7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8" name="Google Shape;628;p79"/>
          <p:cNvSpPr txBox="1"/>
          <p:nvPr/>
        </p:nvSpPr>
        <p:spPr>
          <a:xfrm>
            <a:off x="611187" y="2330450"/>
            <a:ext cx="8342312" cy="4094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Sender Side (Generation of Encoded Data from Data and Generator Polynomial (or Key)):</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1.The binary data is first augmented by adding k-1 zeros in the end of the data</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2.Use modulo-2 binary division to divide binary data by the key and store remainder of division.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3.Append the remainder at the end of the data to form the encoded data and send the same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•Receiver Side (Check if there are errors introduced in transmission)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Perform modulo-2 division again and if remainder is 0, then there are no errors.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descr="C:\Users\parul\Desktop\Digital Learning Content.png" id="633" name="Google Shape;633;p8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34" name="Google Shape;634;p8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35" name="Google Shape;635;p8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Error Detection and Correction: CRC Example</a:t>
            </a:r>
            <a:endParaRPr/>
          </a:p>
        </p:txBody>
      </p:sp>
      <p:sp>
        <p:nvSpPr>
          <p:cNvPr id="636" name="Google Shape;636;p8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37" name="Google Shape;637;p80"/>
          <p:cNvPicPr preferRelativeResize="0"/>
          <p:nvPr/>
        </p:nvPicPr>
        <p:blipFill rotWithShape="1">
          <a:blip r:embed="rId5">
            <a:alphaModFix/>
          </a:blip>
          <a:srcRect b="0" l="0" r="0" t="0"/>
          <a:stretch/>
        </p:blipFill>
        <p:spPr>
          <a:xfrm>
            <a:off x="334962" y="2286000"/>
            <a:ext cx="8618537" cy="43830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C:\Users\parul\Desktop\Digital Learning Content.png" id="642" name="Google Shape;642;p8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43" name="Google Shape;643;p8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44" name="Google Shape;644;p8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CRC Example-1 (No error in transmission):sender</a:t>
            </a:r>
            <a:endParaRPr/>
          </a:p>
        </p:txBody>
      </p:sp>
      <p:sp>
        <p:nvSpPr>
          <p:cNvPr id="645" name="Google Shape;645;p8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46" name="Google Shape;646;p81"/>
          <p:cNvPicPr preferRelativeResize="0"/>
          <p:nvPr/>
        </p:nvPicPr>
        <p:blipFill rotWithShape="1">
          <a:blip r:embed="rId5">
            <a:alphaModFix/>
          </a:blip>
          <a:srcRect b="0" l="0" r="0" t="0"/>
          <a:stretch/>
        </p:blipFill>
        <p:spPr>
          <a:xfrm>
            <a:off x="190500" y="2330450"/>
            <a:ext cx="8763000" cy="426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descr="C:\Users\parul\Desktop\Digital Learning Content.png" id="651" name="Google Shape;651;p8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52" name="Google Shape;652;p8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53" name="Google Shape;653;p8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CRC Example-1 (No error in transmission): receiver </a:t>
            </a:r>
            <a:endParaRPr/>
          </a:p>
        </p:txBody>
      </p:sp>
      <p:sp>
        <p:nvSpPr>
          <p:cNvPr id="654" name="Google Shape;654;p8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55" name="Google Shape;655;p82"/>
          <p:cNvPicPr preferRelativeResize="0"/>
          <p:nvPr/>
        </p:nvPicPr>
        <p:blipFill rotWithShape="1">
          <a:blip r:embed="rId5">
            <a:alphaModFix/>
          </a:blip>
          <a:srcRect b="0" l="0" r="0" t="0"/>
          <a:stretch/>
        </p:blipFill>
        <p:spPr>
          <a:xfrm>
            <a:off x="190500" y="2330450"/>
            <a:ext cx="8763000" cy="4194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descr="C:\Users\parul\Desktop\Digital Learning Content.png" id="660" name="Google Shape;660;p8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61" name="Google Shape;661;p8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62" name="Google Shape;662;p8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CRC	Example-2 (Error in transmission):sender</a:t>
            </a:r>
            <a:endParaRPr/>
          </a:p>
        </p:txBody>
      </p:sp>
      <p:sp>
        <p:nvSpPr>
          <p:cNvPr id="663" name="Google Shape;663;p8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64" name="Google Shape;664;p83"/>
          <p:cNvPicPr preferRelativeResize="0"/>
          <p:nvPr/>
        </p:nvPicPr>
        <p:blipFill rotWithShape="1">
          <a:blip r:embed="rId5">
            <a:alphaModFix/>
          </a:blip>
          <a:srcRect b="0" l="0" r="0" t="0"/>
          <a:stretch/>
        </p:blipFill>
        <p:spPr>
          <a:xfrm>
            <a:off x="190500" y="2492375"/>
            <a:ext cx="8485187" cy="4105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C:\Users\parul\Desktop\Digital Learning Content.png" id="669" name="Google Shape;669;p8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70" name="Google Shape;670;p8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71" name="Google Shape;671;p8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CRC	Example-2 (Error in transmission):receiver</a:t>
            </a:r>
            <a:endParaRPr/>
          </a:p>
        </p:txBody>
      </p:sp>
      <p:sp>
        <p:nvSpPr>
          <p:cNvPr id="672" name="Google Shape;672;p8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73" name="Google Shape;673;p84"/>
          <p:cNvPicPr preferRelativeResize="0"/>
          <p:nvPr/>
        </p:nvPicPr>
        <p:blipFill rotWithShape="1">
          <a:blip r:embed="rId5">
            <a:alphaModFix/>
          </a:blip>
          <a:srcRect b="0" l="0" r="0" t="0"/>
          <a:stretch/>
        </p:blipFill>
        <p:spPr>
          <a:xfrm>
            <a:off x="190500" y="2492375"/>
            <a:ext cx="8763000" cy="4105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descr="C:\Users\parul\Desktop\Digital Learning Content.png" id="678" name="Google Shape;678;p8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79" name="Google Shape;679;p85"/>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80" name="Google Shape;680;p8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Checksum</a:t>
            </a:r>
            <a:endParaRPr/>
          </a:p>
        </p:txBody>
      </p:sp>
      <p:sp>
        <p:nvSpPr>
          <p:cNvPr id="681" name="Google Shape;681;p8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82" name="Google Shape;682;p85"/>
          <p:cNvSpPr txBox="1"/>
          <p:nvPr/>
        </p:nvSpPr>
        <p:spPr>
          <a:xfrm>
            <a:off x="395287" y="2330450"/>
            <a:ext cx="8353425" cy="3786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In checksum error detection scheme, the data is divided into k segments each of m bits.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the sender’s end the segments are added using 1’s complement arithmetic to get the sum. The sum is complemented to get the checksum.</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checksum segment is sent along with the data segments.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the receiver’s end, all received segments are added using 1’s complement arithmetic to get the sum. The sum is complemented.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the result is zero, the received data is accepted; otherwise discarded.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C:\Users\parul\Desktop\Digital Learning Content.png" id="332" name="Google Shape;332;p5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333" name="Google Shape;333;p50"/>
          <p:cNvPicPr preferRelativeResize="0"/>
          <p:nvPr/>
        </p:nvPicPr>
        <p:blipFill rotWithShape="1">
          <a:blip r:embed="rId4">
            <a:alphaModFix/>
          </a:blip>
          <a:srcRect b="0" l="0" r="0" t="0"/>
          <a:stretch/>
        </p:blipFill>
        <p:spPr>
          <a:xfrm>
            <a:off x="1857375" y="2571750"/>
            <a:ext cx="5430837" cy="2803525"/>
          </a:xfrm>
          <a:prstGeom prst="rect">
            <a:avLst/>
          </a:prstGeom>
          <a:noFill/>
          <a:ln>
            <a:noFill/>
          </a:ln>
        </p:spPr>
      </p:pic>
      <p:sp>
        <p:nvSpPr>
          <p:cNvPr id="334" name="Google Shape;334;p50"/>
          <p:cNvSpPr txBox="1"/>
          <p:nvPr/>
        </p:nvSpPr>
        <p:spPr>
          <a:xfrm>
            <a:off x="0" y="3714750"/>
            <a:ext cx="9144000" cy="7143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 name="Google Shape;335;p50"/>
          <p:cNvSpPr txBox="1"/>
          <p:nvPr/>
        </p:nvSpPr>
        <p:spPr>
          <a:xfrm>
            <a:off x="857250" y="3756025"/>
            <a:ext cx="7429500" cy="631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Error Correction </a:t>
            </a:r>
            <a:endParaRPr/>
          </a:p>
        </p:txBody>
      </p:sp>
      <p:sp>
        <p:nvSpPr>
          <p:cNvPr id="336" name="Google Shape;336;p50"/>
          <p:cNvSpPr txBox="1"/>
          <p:nvPr/>
        </p:nvSpPr>
        <p:spPr>
          <a:xfrm>
            <a:off x="1714500" y="3071812"/>
            <a:ext cx="5715000" cy="6302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0"/>
              <a:buFont typeface="Calibri"/>
              <a:buNone/>
            </a:pPr>
            <a:r>
              <a:rPr b="1" i="0" lang="en-US" sz="3500" u="none">
                <a:solidFill>
                  <a:schemeClr val="dk1"/>
                </a:solidFill>
                <a:latin typeface="Calibri"/>
                <a:ea typeface="Calibri"/>
                <a:cs typeface="Calibri"/>
                <a:sym typeface="Calibri"/>
              </a:rPr>
              <a:t>Topic-1</a:t>
            </a:r>
            <a:endParaRPr/>
          </a:p>
        </p:txBody>
      </p:sp>
      <p:pic>
        <p:nvPicPr>
          <p:cNvPr id="337" name="Google Shape;337;p50"/>
          <p:cNvPicPr preferRelativeResize="0"/>
          <p:nvPr/>
        </p:nvPicPr>
        <p:blipFill rotWithShape="1">
          <a:blip r:embed="rId5">
            <a:alphaModFix/>
          </a:blip>
          <a:srcRect b="0" l="0" r="0" t="0"/>
          <a:stretch/>
        </p:blipFill>
        <p:spPr>
          <a:xfrm>
            <a:off x="8318500" y="6032500"/>
            <a:ext cx="609600" cy="60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descr="C:\Users\parul\Desktop\Digital Learning Content.png" id="687" name="Google Shape;687;p8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88" name="Google Shape;688;p8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89" name="Google Shape;689;p8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Checksum Example</a:t>
            </a:r>
            <a:endParaRPr/>
          </a:p>
        </p:txBody>
      </p:sp>
      <p:sp>
        <p:nvSpPr>
          <p:cNvPr id="690" name="Google Shape;690;p8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91" name="Google Shape;691;p86"/>
          <p:cNvPicPr preferRelativeResize="0"/>
          <p:nvPr/>
        </p:nvPicPr>
        <p:blipFill rotWithShape="1">
          <a:blip r:embed="rId5">
            <a:alphaModFix/>
          </a:blip>
          <a:srcRect b="0" l="0" r="0" t="0"/>
          <a:stretch/>
        </p:blipFill>
        <p:spPr>
          <a:xfrm>
            <a:off x="395287" y="2492375"/>
            <a:ext cx="8558212" cy="4105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C:\Users\parul\Desktop\Digital Learning Content.png" id="696" name="Google Shape;696;p8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697" name="Google Shape;697;p8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698" name="Google Shape;698;p8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Hamming code.</a:t>
            </a:r>
            <a:endParaRPr/>
          </a:p>
        </p:txBody>
      </p:sp>
      <p:sp>
        <p:nvSpPr>
          <p:cNvPr id="699" name="Google Shape;699;p8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0" name="Google Shape;700;p87"/>
          <p:cNvSpPr txBox="1"/>
          <p:nvPr/>
        </p:nvSpPr>
        <p:spPr>
          <a:xfrm>
            <a:off x="190500" y="2330450"/>
            <a:ext cx="8629650" cy="2308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•Hamming code can be applied to data units of any length.</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•It is used to detect &amp; correct single bit errors.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•Hamming Code Structure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All bit positions that are power of 2 are marked as Parity bits (1,2,4,8,16…..)</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Remaining bits are for data</a:t>
            </a:r>
            <a:endParaRPr/>
          </a:p>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7 Bits</a:t>
            </a:r>
            <a:endParaRPr/>
          </a:p>
        </p:txBody>
      </p:sp>
      <p:graphicFrame>
        <p:nvGraphicFramePr>
          <p:cNvPr id="701" name="Google Shape;701;p87"/>
          <p:cNvGraphicFramePr/>
          <p:nvPr/>
        </p:nvGraphicFramePr>
        <p:xfrm>
          <a:off x="190500" y="4652962"/>
          <a:ext cx="3000000" cy="3000000"/>
        </p:xfrm>
        <a:graphic>
          <a:graphicData uri="http://schemas.openxmlformats.org/drawingml/2006/table">
            <a:tbl>
              <a:tblPr>
                <a:noFill/>
                <a:tableStyleId>{5E4E6764-5E2A-47C8-8A78-9C0B5A0B3FAE}</a:tableStyleId>
              </a:tblPr>
              <a:tblGrid>
                <a:gridCol w="1098550"/>
                <a:gridCol w="1100125"/>
                <a:gridCol w="1098550"/>
                <a:gridCol w="1098550"/>
                <a:gridCol w="1100125"/>
                <a:gridCol w="1098550"/>
                <a:gridCol w="1100125"/>
              </a:tblGrid>
              <a:tr h="561975">
                <a:tc>
                  <a:txBody>
                    <a:bodyPr/>
                    <a:lstStyle/>
                    <a:p>
                      <a:pPr indent="0" lvl="0" marL="288925"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D7</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88925"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D6</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88925"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D5</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8575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P4</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88925"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D3</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88925"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P2</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290512"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P1</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descr="C:\Users\parul\Desktop\Digital Learning Content.png" id="706" name="Google Shape;706;p8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07" name="Google Shape;707;p8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08" name="Google Shape;708;p8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Continue…</a:t>
            </a:r>
            <a:endParaRPr/>
          </a:p>
        </p:txBody>
      </p:sp>
      <p:sp>
        <p:nvSpPr>
          <p:cNvPr id="709" name="Google Shape;709;p8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0" name="Google Shape;710;p88"/>
          <p:cNvSpPr txBox="1"/>
          <p:nvPr/>
        </p:nvSpPr>
        <p:spPr>
          <a:xfrm>
            <a:off x="190500" y="2330450"/>
            <a:ext cx="87630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Determine the value of Parity Bits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Rules:- The value of parity bit is determined by the sequence of bits that is alternatively checks and skips</a:t>
            </a: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0" i="0" lang="en-US" sz="3200" u="none">
                <a:solidFill>
                  <a:schemeClr val="dk1"/>
                </a:solidFill>
                <a:latin typeface="Calibri"/>
                <a:ea typeface="Calibri"/>
                <a:cs typeface="Calibri"/>
                <a:sym typeface="Calibri"/>
              </a:rPr>
              <a:t>1101</a:t>
            </a:r>
            <a:endParaRPr/>
          </a:p>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Sender</a:t>
            </a:r>
            <a:r>
              <a:rPr b="0" i="0" lang="en-US" sz="1800" u="none">
                <a:solidFill>
                  <a:schemeClr val="dk1"/>
                </a:solidFill>
                <a:latin typeface="Arial"/>
                <a:ea typeface="Arial"/>
                <a:cs typeface="Arial"/>
                <a:sym typeface="Arial"/>
              </a:rPr>
              <a:t>                                                 </a:t>
            </a:r>
            <a:r>
              <a:rPr b="0" i="0" lang="en-US" sz="3200" u="none">
                <a:solidFill>
                  <a:schemeClr val="dk1"/>
                </a:solidFill>
                <a:latin typeface="Calibri"/>
                <a:ea typeface="Calibri"/>
                <a:cs typeface="Calibri"/>
                <a:sym typeface="Calibri"/>
              </a:rPr>
              <a:t>Receiver</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D7      D6         D5        P4      D3        P2    P1</a:t>
            </a:r>
            <a:endParaRPr/>
          </a:p>
        </p:txBody>
      </p:sp>
      <p:pic>
        <p:nvPicPr>
          <p:cNvPr id="711" name="Google Shape;711;p88"/>
          <p:cNvPicPr preferRelativeResize="0"/>
          <p:nvPr/>
        </p:nvPicPr>
        <p:blipFill rotWithShape="1">
          <a:blip r:embed="rId5">
            <a:alphaModFix/>
          </a:blip>
          <a:srcRect b="0" l="0" r="0" t="0"/>
          <a:stretch/>
        </p:blipFill>
        <p:spPr>
          <a:xfrm>
            <a:off x="3390900" y="3429000"/>
            <a:ext cx="2052637" cy="977900"/>
          </a:xfrm>
          <a:prstGeom prst="rect">
            <a:avLst/>
          </a:prstGeom>
          <a:noFill/>
          <a:ln>
            <a:noFill/>
          </a:ln>
        </p:spPr>
      </p:pic>
      <p:pic>
        <p:nvPicPr>
          <p:cNvPr id="712" name="Google Shape;712;p88"/>
          <p:cNvPicPr preferRelativeResize="0"/>
          <p:nvPr/>
        </p:nvPicPr>
        <p:blipFill rotWithShape="1">
          <a:blip r:embed="rId6">
            <a:alphaModFix/>
          </a:blip>
          <a:srcRect b="0" l="0" r="0" t="0"/>
          <a:stretch/>
        </p:blipFill>
        <p:spPr>
          <a:xfrm>
            <a:off x="1306512" y="5000625"/>
            <a:ext cx="7646987" cy="55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descr="C:\Users\parul\Desktop\Digital Learning Content.png" id="717" name="Google Shape;717;p8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18" name="Google Shape;718;p89"/>
          <p:cNvPicPr preferRelativeResize="0"/>
          <p:nvPr/>
        </p:nvPicPr>
        <p:blipFill rotWithShape="1">
          <a:blip r:embed="rId4">
            <a:alphaModFix/>
          </a:blip>
          <a:srcRect b="0" l="0" r="0" t="0"/>
          <a:stretch/>
        </p:blipFill>
        <p:spPr>
          <a:xfrm>
            <a:off x="1857375" y="3175000"/>
            <a:ext cx="5430837" cy="2803525"/>
          </a:xfrm>
          <a:prstGeom prst="rect">
            <a:avLst/>
          </a:prstGeom>
          <a:noFill/>
          <a:ln>
            <a:noFill/>
          </a:ln>
        </p:spPr>
      </p:pic>
      <p:sp>
        <p:nvSpPr>
          <p:cNvPr id="719" name="Google Shape;719;p8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Hamming code.</a:t>
            </a:r>
            <a:endParaRPr/>
          </a:p>
        </p:txBody>
      </p:sp>
      <p:sp>
        <p:nvSpPr>
          <p:cNvPr id="720" name="Google Shape;720;p8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89"/>
          <p:cNvSpPr txBox="1"/>
          <p:nvPr/>
        </p:nvSpPr>
        <p:spPr>
          <a:xfrm>
            <a:off x="190500" y="2297112"/>
            <a:ext cx="8763000" cy="3692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For P1:- Check 1 bit, skip 1 bit, check 1 bit, skip 1 bit (1,3,5,7)</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For P2:- Check 2 bits, skip 2 bits, check 2 bits, skip 2 bits (2,3,6,7)</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For P4:- Check 4 bits, skip 4 bits, check 4 bits, skip 4 bits (4,5,6,7)</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P1  D3 D5 D7                        P2 D3 D6 D7                            P4  D5  D6  D7</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P1   1     0     1                        P2    1  1    1                           P4   0    1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P1=0(Even Parity)                 P2=1(Odd Parity)                    P4=0(Even Parity)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22" name="Google Shape;722;p89"/>
          <p:cNvCxnSpPr/>
          <p:nvPr/>
        </p:nvCxnSpPr>
        <p:spPr>
          <a:xfrm>
            <a:off x="2700337" y="3940175"/>
            <a:ext cx="0" cy="2049462"/>
          </a:xfrm>
          <a:prstGeom prst="straightConnector1">
            <a:avLst/>
          </a:prstGeom>
          <a:noFill/>
          <a:ln cap="flat" cmpd="sng" w="38100">
            <a:solidFill>
              <a:schemeClr val="dk1"/>
            </a:solidFill>
            <a:prstDash val="solid"/>
            <a:miter lim="800000"/>
            <a:headEnd len="med" w="med" type="none"/>
            <a:tailEnd len="med" w="med" type="none"/>
          </a:ln>
          <a:effectLst>
            <a:outerShdw blurRad="63500" dir="5400000" dist="23000">
              <a:srgbClr val="000000">
                <a:alpha val="34901"/>
              </a:srgbClr>
            </a:outerShdw>
          </a:effectLst>
        </p:spPr>
      </p:cxnSp>
      <p:pic>
        <p:nvPicPr>
          <p:cNvPr id="723" name="Google Shape;723;p89"/>
          <p:cNvPicPr preferRelativeResize="0"/>
          <p:nvPr/>
        </p:nvPicPr>
        <p:blipFill rotWithShape="1">
          <a:blip r:embed="rId5">
            <a:alphaModFix/>
          </a:blip>
          <a:srcRect b="0" l="0" r="0" t="0"/>
          <a:stretch/>
        </p:blipFill>
        <p:spPr>
          <a:xfrm>
            <a:off x="5292725" y="3929062"/>
            <a:ext cx="215900" cy="20494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descr="C:\Users\parul\Desktop\Digital Learning Content.png" id="729" name="Google Shape;729;p9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30" name="Google Shape;730;p9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31" name="Google Shape;731;p9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2" name="Google Shape;732;p9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3" name="Google Shape;733;p90"/>
          <p:cNvSpPr txBox="1"/>
          <p:nvPr/>
        </p:nvSpPr>
        <p:spPr>
          <a:xfrm>
            <a:off x="468312" y="2636837"/>
            <a:ext cx="71723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D7          D6         D5          P4         D3          P2        P1</a:t>
            </a:r>
            <a:endParaRPr/>
          </a:p>
        </p:txBody>
      </p:sp>
      <p:pic>
        <p:nvPicPr>
          <p:cNvPr id="734" name="Google Shape;734;p90"/>
          <p:cNvPicPr preferRelativeResize="0"/>
          <p:nvPr/>
        </p:nvPicPr>
        <p:blipFill rotWithShape="1">
          <a:blip r:embed="rId5">
            <a:alphaModFix/>
          </a:blip>
          <a:srcRect b="0" l="0" r="0" t="0"/>
          <a:stretch/>
        </p:blipFill>
        <p:spPr>
          <a:xfrm>
            <a:off x="60325" y="3163887"/>
            <a:ext cx="9083675" cy="779462"/>
          </a:xfrm>
          <a:prstGeom prst="rect">
            <a:avLst/>
          </a:prstGeom>
          <a:noFill/>
          <a:ln>
            <a:noFill/>
          </a:ln>
        </p:spPr>
      </p:pic>
      <p:sp>
        <p:nvSpPr>
          <p:cNvPr id="735" name="Google Shape;735;p90"/>
          <p:cNvSpPr txBox="1"/>
          <p:nvPr/>
        </p:nvSpPr>
        <p:spPr>
          <a:xfrm>
            <a:off x="468312" y="2301875"/>
            <a:ext cx="64658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This message is send to receiver.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C:\Users\parul\Desktop\Digital Learning Content.png" id="740" name="Google Shape;740;p9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41" name="Google Shape;741;p9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42" name="Google Shape;742;p9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Hamming code.</a:t>
            </a:r>
            <a:endParaRPr/>
          </a:p>
        </p:txBody>
      </p:sp>
      <p:sp>
        <p:nvSpPr>
          <p:cNvPr id="743" name="Google Shape;743;p9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4" name="Google Shape;744;p91"/>
          <p:cNvSpPr txBox="1"/>
          <p:nvPr/>
        </p:nvSpPr>
        <p:spPr>
          <a:xfrm>
            <a:off x="190500" y="2330450"/>
            <a:ext cx="8053387" cy="347821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Detecting Error</a:t>
            </a:r>
            <a:endParaRPr/>
          </a:p>
          <a:p>
            <a:pPr indent="-285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Consider 7 bit Hamming Code</a:t>
            </a:r>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D7 D6 D5 P4 D3 P2 P1</a:t>
            </a:r>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receiving end bits are (1,3,5,7) , (2,3,6,7) and (4,5,6,7) are checked for every parity.</a:t>
            </a:r>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P1 = 0, P2 = 0, P4 = 0 then No Error</a:t>
            </a:r>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any one parity bit is 1 then there is an error.</a:t>
            </a:r>
            <a:endParaRPr/>
          </a:p>
          <a:p>
            <a:pPr indent="-285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•Correcting Error</a:t>
            </a:r>
            <a:endParaRPr/>
          </a:p>
          <a:p>
            <a:pPr indent="-285750" lvl="0" marL="28575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An error is located by forming a 3 bit no. out of 3 parity checks</a:t>
            </a:r>
            <a:endParaRPr/>
          </a:p>
        </p:txBody>
      </p:sp>
      <p:pic>
        <p:nvPicPr>
          <p:cNvPr id="745" name="Google Shape;745;p91"/>
          <p:cNvPicPr preferRelativeResize="0"/>
          <p:nvPr/>
        </p:nvPicPr>
        <p:blipFill rotWithShape="1">
          <a:blip r:embed="rId5">
            <a:alphaModFix/>
          </a:blip>
          <a:srcRect b="0" l="0" r="0" t="0"/>
          <a:stretch/>
        </p:blipFill>
        <p:spPr>
          <a:xfrm>
            <a:off x="30162" y="5853112"/>
            <a:ext cx="9083675" cy="7635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descr="C:\Users\parul\Desktop\Digital Learning Content.png" id="750" name="Google Shape;750;p9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51" name="Google Shape;751;p9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52" name="Google Shape;752;p9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Continue…</a:t>
            </a:r>
            <a:endParaRPr/>
          </a:p>
        </p:txBody>
      </p:sp>
      <p:sp>
        <p:nvSpPr>
          <p:cNvPr id="753" name="Google Shape;753;p9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4" name="Google Shape;754;p92"/>
          <p:cNvSpPr txBox="1"/>
          <p:nvPr/>
        </p:nvSpPr>
        <p:spPr>
          <a:xfrm>
            <a:off x="190500" y="2330450"/>
            <a:ext cx="8558212" cy="38465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Finding P1:- we check parity of (P1, D3, D5, D7)</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it is odd no. of 1’s then error exists.  P1=  1</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If it is even no. of 1’s then no error.	P1 =0</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Similarly find out for P2 and P4.</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After that we have found the error word, convert into decimal value.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Then we invert the incorrect bit to obtain the correct word.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Example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 7bit Hamming Code is received as 1011011. Assume even parity and state whether the received code is correct or wrong. If wrong locate the bit in error.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descr="C:\Users\parul\Desktop\Digital Learning Content.png" id="759" name="Google Shape;759;p9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60" name="Google Shape;760;p9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61" name="Google Shape;761;p9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Hamming Code</a:t>
            </a:r>
            <a:endParaRPr/>
          </a:p>
        </p:txBody>
      </p:sp>
      <p:sp>
        <p:nvSpPr>
          <p:cNvPr id="762" name="Google Shape;762;p9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3" name="Google Shape;763;p93"/>
          <p:cNvSpPr txBox="1"/>
          <p:nvPr/>
        </p:nvSpPr>
        <p:spPr>
          <a:xfrm>
            <a:off x="190500" y="2330450"/>
            <a:ext cx="6667500" cy="1262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Solution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Received HC:-</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0" i="0" lang="en-US" sz="1800" u="none">
                <a:solidFill>
                  <a:schemeClr val="dk1"/>
                </a:solidFill>
                <a:latin typeface="Calibri"/>
                <a:ea typeface="Calibri"/>
                <a:cs typeface="Calibri"/>
                <a:sym typeface="Calibri"/>
              </a:rPr>
              <a:t>D7            D6             D5             P4           D3           P2           P1</a:t>
            </a:r>
            <a:endParaRPr/>
          </a:p>
        </p:txBody>
      </p:sp>
      <p:sp>
        <p:nvSpPr>
          <p:cNvPr id="764" name="Google Shape;764;p93"/>
          <p:cNvSpPr txBox="1"/>
          <p:nvPr/>
        </p:nvSpPr>
        <p:spPr>
          <a:xfrm>
            <a:off x="323850" y="4384675"/>
            <a:ext cx="7848600" cy="2246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b="0" i="0" lang="en-US" sz="2000" u="none">
                <a:solidFill>
                  <a:schemeClr val="dk1"/>
                </a:solidFill>
                <a:latin typeface="Calibri"/>
                <a:ea typeface="Calibri"/>
                <a:cs typeface="Calibri"/>
                <a:sym typeface="Calibri"/>
              </a:rPr>
              <a:t>)Detecting Errors:-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Step 1:- Analyzing Parity bits P1-&gt; 1,3,5,7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 have  	P1	D3	D5	D7</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1	0	1	1</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Odd Parity So error exists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 put P1 = </a:t>
            </a:r>
            <a:r>
              <a:rPr b="0" i="0" lang="en-US" sz="1800" u="none">
                <a:solidFill>
                  <a:schemeClr val="dk1"/>
                </a:solidFill>
                <a:latin typeface="Arial"/>
                <a:ea typeface="Arial"/>
                <a:cs typeface="Arial"/>
                <a:sym typeface="Arial"/>
              </a:rPr>
              <a:t>1</a:t>
            </a:r>
            <a:endParaRPr/>
          </a:p>
        </p:txBody>
      </p:sp>
      <p:pic>
        <p:nvPicPr>
          <p:cNvPr id="765" name="Google Shape;765;p93"/>
          <p:cNvPicPr preferRelativeResize="0"/>
          <p:nvPr/>
        </p:nvPicPr>
        <p:blipFill rotWithShape="1">
          <a:blip r:embed="rId5">
            <a:alphaModFix/>
          </a:blip>
          <a:srcRect b="0" l="0" r="0" t="0"/>
          <a:stretch/>
        </p:blipFill>
        <p:spPr>
          <a:xfrm>
            <a:off x="30162" y="3636962"/>
            <a:ext cx="9083675" cy="6429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descr="C:\Users\parul\Desktop\Digital Learning Content.png" id="770" name="Google Shape;770;p9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71" name="Google Shape;771;p9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72" name="Google Shape;772;p9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Error Detection and Correction: Hamming Code</a:t>
            </a:r>
            <a:endParaRPr/>
          </a:p>
        </p:txBody>
      </p:sp>
      <p:sp>
        <p:nvSpPr>
          <p:cNvPr id="773" name="Google Shape;773;p9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74" name="Google Shape;774;p94"/>
          <p:cNvPicPr preferRelativeResize="0"/>
          <p:nvPr/>
        </p:nvPicPr>
        <p:blipFill rotWithShape="1">
          <a:blip r:embed="rId5">
            <a:alphaModFix/>
          </a:blip>
          <a:srcRect b="0" l="0" r="0" t="0"/>
          <a:stretch/>
        </p:blipFill>
        <p:spPr>
          <a:xfrm>
            <a:off x="190500" y="2330450"/>
            <a:ext cx="8763000" cy="4527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descr="C:\Users\parul\Desktop\Digital Learning Content.png" id="779" name="Google Shape;779;p9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80" name="Google Shape;780;p95"/>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81" name="Google Shape;781;p9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FLOW AND ERROR CONTROL</a:t>
            </a:r>
            <a:endParaRPr/>
          </a:p>
        </p:txBody>
      </p:sp>
      <p:sp>
        <p:nvSpPr>
          <p:cNvPr id="782" name="Google Shape;782;p9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3" name="Google Shape;783;p95"/>
          <p:cNvSpPr txBox="1"/>
          <p:nvPr/>
        </p:nvSpPr>
        <p:spPr>
          <a:xfrm>
            <a:off x="468312" y="2565400"/>
            <a:ext cx="8485187" cy="37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0" i="0" lang="en-US" sz="2000" u="none">
                <a:solidFill>
                  <a:schemeClr val="dk1"/>
                </a:solidFill>
                <a:latin typeface="Calibri"/>
                <a:ea typeface="Calibri"/>
                <a:cs typeface="Calibri"/>
                <a:sym typeface="Calibri"/>
              </a:rPr>
              <a:t>The most important responsibilities of the data link layer are flow control and error control. Collectively, these functions are known as data link control.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Flow control refers to a set of procedures used to restrict the amount of data that the sender can send before waiting for acknowledgment.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Error control in the data link layer is based on automatic repeat request, which is the retransmission of data</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Now let us see how the data link layer can combine framing, flow control, and error control to achieve the delivery of data from one node to another. The protocols are normally implemented in software by using one of the common programming languages. To make our discussions language-free, we have written in pseudocode a version of each protocol that concentrates mostly on the procedure instead of delving into the details of language rules</a:t>
            </a:r>
            <a:r>
              <a:rPr b="0" i="0" lang="en-US" sz="1800" u="none">
                <a:solidFill>
                  <a:schemeClr val="dk1"/>
                </a:solidFill>
                <a:latin typeface="Arial"/>
                <a:ea typeface="Arial"/>
                <a:cs typeface="Arial"/>
                <a:sym typeface="Arial"/>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C:\Users\parul\Desktop\Digital Learning Content.png" id="342" name="Google Shape;342;p51"/>
          <p:cNvPicPr preferRelativeResize="0"/>
          <p:nvPr/>
        </p:nvPicPr>
        <p:blipFill rotWithShape="1">
          <a:blip r:embed="rId3">
            <a:alphaModFix/>
          </a:blip>
          <a:srcRect b="0" l="0" r="0" t="0"/>
          <a:stretch/>
        </p:blipFill>
        <p:spPr>
          <a:xfrm>
            <a:off x="1587" y="128587"/>
            <a:ext cx="9144000" cy="6900862"/>
          </a:xfrm>
          <a:prstGeom prst="rect">
            <a:avLst/>
          </a:prstGeom>
          <a:noFill/>
          <a:ln>
            <a:noFill/>
          </a:ln>
        </p:spPr>
      </p:pic>
      <p:pic>
        <p:nvPicPr>
          <p:cNvPr descr="C:\Users\parul\Desktop\Untitled-1.png" id="343" name="Google Shape;343;p5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344" name="Google Shape;344;p5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About the Data Link Layer</a:t>
            </a:r>
            <a:endParaRPr/>
          </a:p>
        </p:txBody>
      </p:sp>
      <p:sp>
        <p:nvSpPr>
          <p:cNvPr id="345" name="Google Shape;345;p5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6" name="Google Shape;346;p51"/>
          <p:cNvSpPr txBox="1"/>
          <p:nvPr/>
        </p:nvSpPr>
        <p:spPr>
          <a:xfrm>
            <a:off x="249237" y="2439987"/>
            <a:ext cx="8645525" cy="4202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7" name="Google Shape;347;p51"/>
          <p:cNvSpPr txBox="1"/>
          <p:nvPr/>
        </p:nvSpPr>
        <p:spPr>
          <a:xfrm>
            <a:off x="249237" y="2395537"/>
            <a:ext cx="8645525" cy="44005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The data link layer needs to pack bits into frames, so that each frame is distinguishable from another. – For e.g. Our postal system practices a type of framing. The simple act of inserting a letter into an envelope separates one piece of information from another; the envelope serves as the delimiter.</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In data link layer data unit is called, frames. At data link layer, data put in between header and trailer.</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Header consist of how data transmitted to next node into the network and trailer consist of error detecting and correcting code. Frame size is fixed or variable in length.</a:t>
            </a:r>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At data Link Layer, Two type of protocols are used 1. byte oriented (character oriented protocol) 2. bit oriented protocol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descr="C:\Users\parul\Desktop\Digital Learning Content.png" id="788" name="Google Shape;788;p9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89" name="Google Shape;789;p9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790" name="Google Shape;790;p9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Flow Control Protocol for Data Link Layer</a:t>
            </a:r>
            <a:endParaRPr/>
          </a:p>
        </p:txBody>
      </p:sp>
      <p:sp>
        <p:nvSpPr>
          <p:cNvPr id="791" name="Google Shape;791;p9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2" name="Google Shape;792;p96"/>
          <p:cNvSpPr txBox="1"/>
          <p:nvPr/>
        </p:nvSpPr>
        <p:spPr>
          <a:xfrm>
            <a:off x="684212" y="5170487"/>
            <a:ext cx="78486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NOISELESS CHANNELS : Let us first assume we have an ideal channel in which no frames are lost, duplicated, or corrupted. We introduce two protocols for this type of channel. Simplest &amp; Stop- and-Wait Protocol</a:t>
            </a:r>
            <a:endParaRPr/>
          </a:p>
        </p:txBody>
      </p:sp>
      <p:pic>
        <p:nvPicPr>
          <p:cNvPr id="793" name="Google Shape;793;p96"/>
          <p:cNvPicPr preferRelativeResize="0"/>
          <p:nvPr/>
        </p:nvPicPr>
        <p:blipFill rotWithShape="1">
          <a:blip r:embed="rId5">
            <a:alphaModFix/>
          </a:blip>
          <a:srcRect b="0" l="0" r="0" t="0"/>
          <a:stretch/>
        </p:blipFill>
        <p:spPr>
          <a:xfrm>
            <a:off x="827087" y="2332037"/>
            <a:ext cx="6697662" cy="2609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descr="C:\Users\parul\Desktop\Digital Learning Content.png" id="798" name="Google Shape;798;p9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799" name="Google Shape;799;p9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00" name="Google Shape;800;p9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NoiseLess Chanel : Simplex Protocol…..</a:t>
            </a:r>
            <a:endParaRPr/>
          </a:p>
        </p:txBody>
      </p:sp>
      <p:sp>
        <p:nvSpPr>
          <p:cNvPr id="801" name="Google Shape;801;p9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02" name="Google Shape;802;p97"/>
          <p:cNvPicPr preferRelativeResize="0"/>
          <p:nvPr/>
        </p:nvPicPr>
        <p:blipFill rotWithShape="1">
          <a:blip r:embed="rId5">
            <a:alphaModFix/>
          </a:blip>
          <a:srcRect b="0" l="0" r="0" t="0"/>
          <a:stretch/>
        </p:blipFill>
        <p:spPr>
          <a:xfrm>
            <a:off x="190500" y="2298700"/>
            <a:ext cx="3876675" cy="3794125"/>
          </a:xfrm>
          <a:prstGeom prst="rect">
            <a:avLst/>
          </a:prstGeom>
          <a:noFill/>
          <a:ln>
            <a:noFill/>
          </a:ln>
        </p:spPr>
      </p:pic>
      <p:pic>
        <p:nvPicPr>
          <p:cNvPr id="803" name="Google Shape;803;p97"/>
          <p:cNvPicPr preferRelativeResize="0"/>
          <p:nvPr/>
        </p:nvPicPr>
        <p:blipFill rotWithShape="1">
          <a:blip r:embed="rId6">
            <a:alphaModFix/>
          </a:blip>
          <a:srcRect b="0" l="0" r="0" t="0"/>
          <a:stretch/>
        </p:blipFill>
        <p:spPr>
          <a:xfrm>
            <a:off x="4727575" y="2330450"/>
            <a:ext cx="3876675" cy="3978275"/>
          </a:xfrm>
          <a:prstGeom prst="rect">
            <a:avLst/>
          </a:prstGeom>
          <a:noFill/>
          <a:ln>
            <a:noFill/>
          </a:ln>
        </p:spPr>
      </p:pic>
      <p:cxnSp>
        <p:nvCxnSpPr>
          <p:cNvPr id="804" name="Google Shape;804;p97"/>
          <p:cNvCxnSpPr/>
          <p:nvPr/>
        </p:nvCxnSpPr>
        <p:spPr>
          <a:xfrm>
            <a:off x="4356100" y="2330450"/>
            <a:ext cx="0" cy="4194175"/>
          </a:xfrm>
          <a:prstGeom prst="straightConnector1">
            <a:avLst/>
          </a:prstGeom>
          <a:noFill/>
          <a:ln cap="flat" cmpd="sng" w="9525">
            <a:solidFill>
              <a:srgbClr val="000000"/>
            </a:solidFill>
            <a:prstDash val="solid"/>
            <a:miter lim="800000"/>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descr="C:\Users\parul\Desktop\Digital Learning Content.png" id="809" name="Google Shape;809;p9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10" name="Google Shape;810;p9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11" name="Google Shape;811;p9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NoiseLess Chanel : Simplex Protocol</a:t>
            </a:r>
            <a:endParaRPr/>
          </a:p>
        </p:txBody>
      </p:sp>
      <p:sp>
        <p:nvSpPr>
          <p:cNvPr id="812" name="Google Shape;812;p9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3" name="Google Shape;813;p98"/>
          <p:cNvSpPr txBox="1"/>
          <p:nvPr/>
        </p:nvSpPr>
        <p:spPr>
          <a:xfrm>
            <a:off x="395287" y="2330450"/>
            <a:ext cx="8353425"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•Design of This protocol is simple : At sender End, when ever a Request From Network Layer arrives, data receives from network layer convert into frames and give to physical layer, physical layer send frames bit by bit on transmission media.</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Receiver End, Physical layer inform to network layer that, data is received.. then Data link layer receive the data bit by bit from physical layer and organize this data into frame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Above Figure, shows 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between the first bit and the last bit in the frame.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descr="C:\Users\parul\Desktop\Digital Learning Content.png" id="818" name="Google Shape;818;p9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19" name="Google Shape;819;p9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20" name="Google Shape;820;p9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Three Protocols</a:t>
            </a:r>
            <a:endParaRPr/>
          </a:p>
        </p:txBody>
      </p:sp>
      <p:sp>
        <p:nvSpPr>
          <p:cNvPr id="821" name="Google Shape;821;p9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2" name="Google Shape;822;p99"/>
          <p:cNvSpPr txBox="1"/>
          <p:nvPr/>
        </p:nvSpPr>
        <p:spPr>
          <a:xfrm>
            <a:off x="395287" y="3071812"/>
            <a:ext cx="7993062" cy="2246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Here, For noisy channels, We discuss three protocols in this section that use error control.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1.Stop-and-Wait Automatic Repeat Request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2.Go-Back-N Automatic Repeat Request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3.Selective Repeat Automatic Repeat Request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descr="C:\Users\parul\Desktop\Digital Learning Content.png" id="827" name="Google Shape;827;p10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28" name="Google Shape;828;p10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29" name="Google Shape;829;p10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Stop-and-Wait (ARQ)</a:t>
            </a:r>
            <a:endParaRPr/>
          </a:p>
        </p:txBody>
      </p:sp>
      <p:sp>
        <p:nvSpPr>
          <p:cNvPr id="830" name="Google Shape;830;p10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1" name="Google Shape;831;p100"/>
          <p:cNvSpPr txBox="1"/>
          <p:nvPr/>
        </p:nvSpPr>
        <p:spPr>
          <a:xfrm>
            <a:off x="395287" y="2781300"/>
            <a:ext cx="78486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•Error correction in Stop-and-Wait  ARQ  is done by keeping a copy of the sent frame and retransmitting of the frame when the timer expires.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Stop-and-Wait ARQ, we use sequence numbers to number the frames. The sequence numbers are based on modulo-2 arithmetic.</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Stop-and-Wait ARQ, the acknowledgment number always announces in modulo-2 arithmetic the sequence number of the next frame expected.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descr="C:\Users\parul\Desktop\Digital Learning Content.png" id="836" name="Google Shape;836;p10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37" name="Google Shape;837;p10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38" name="Google Shape;838;p10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Stop-and-Wait (ARQ)</a:t>
            </a:r>
            <a:endParaRPr/>
          </a:p>
        </p:txBody>
      </p:sp>
      <p:sp>
        <p:nvSpPr>
          <p:cNvPr id="839" name="Google Shape;839;p10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40" name="Google Shape;840;p101"/>
          <p:cNvPicPr preferRelativeResize="0"/>
          <p:nvPr/>
        </p:nvPicPr>
        <p:blipFill rotWithShape="1">
          <a:blip r:embed="rId5">
            <a:alphaModFix/>
          </a:blip>
          <a:srcRect b="0" l="0" r="0" t="0"/>
          <a:stretch/>
        </p:blipFill>
        <p:spPr>
          <a:xfrm>
            <a:off x="6588125" y="2330450"/>
            <a:ext cx="2365375" cy="4194175"/>
          </a:xfrm>
          <a:prstGeom prst="rect">
            <a:avLst/>
          </a:prstGeom>
          <a:noFill/>
          <a:ln>
            <a:noFill/>
          </a:ln>
        </p:spPr>
      </p:pic>
      <p:sp>
        <p:nvSpPr>
          <p:cNvPr id="841" name="Google Shape;841;p101"/>
          <p:cNvSpPr txBox="1"/>
          <p:nvPr/>
        </p:nvSpPr>
        <p:spPr>
          <a:xfrm>
            <a:off x="395287" y="2286000"/>
            <a:ext cx="6002337" cy="4708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•Here At Sender end, data received from Network Layer, converted into Frame, Each Frame define Seq. No. and one frame given to physical layer, physical layer transmit data bit by bit on transmission media.</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other end, receiving end, physical layer receive data bit by bit and inform to data link layer, data link layer organize bit into frame and error detecting code calculated for data and verify. If trailer code and calculated code match then data link layer send data ACK frame to physical layer and then physical layer send ack frame to sender.</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sender end ack is received within time limit then next frame is prepared for transmission with next seq. no otherwise current frame is transmitted with same seq no. again.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descr="C:\Users\parul\Desktop\Digital Learning Content.png" id="846" name="Google Shape;846;p10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47" name="Google Shape;847;p10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48" name="Google Shape;848;p10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Stop-and-Wait (ARQ)</a:t>
            </a:r>
            <a:endParaRPr/>
          </a:p>
        </p:txBody>
      </p:sp>
      <p:sp>
        <p:nvSpPr>
          <p:cNvPr id="849" name="Google Shape;849;p10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50" name="Google Shape;850;p102"/>
          <p:cNvPicPr preferRelativeResize="0"/>
          <p:nvPr/>
        </p:nvPicPr>
        <p:blipFill rotWithShape="1">
          <a:blip r:embed="rId5">
            <a:alphaModFix/>
          </a:blip>
          <a:srcRect b="0" l="0" r="0" t="0"/>
          <a:stretch/>
        </p:blipFill>
        <p:spPr>
          <a:xfrm>
            <a:off x="4562475" y="2492375"/>
            <a:ext cx="4391025" cy="4032250"/>
          </a:xfrm>
          <a:prstGeom prst="rect">
            <a:avLst/>
          </a:prstGeom>
          <a:noFill/>
          <a:ln>
            <a:noFill/>
          </a:ln>
        </p:spPr>
      </p:pic>
      <p:sp>
        <p:nvSpPr>
          <p:cNvPr id="851" name="Google Shape;851;p102"/>
          <p:cNvSpPr txBox="1"/>
          <p:nvPr/>
        </p:nvSpPr>
        <p:spPr>
          <a:xfrm>
            <a:off x="190500" y="2492375"/>
            <a:ext cx="4675187" cy="41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Figure shows an example of Stop- and-Wait ARQ</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•Frame 0 is sent and acknowledged.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•Frame 1 is lost and resent after the time-out. The resent frame 1 is acknowledged and the timer stops.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•Frame 0 is sent and acknowledged, but the acknowledgment is lost.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sender has no idea if the frame or the acknowledgment is lost, so after the time-out, it resends frame 0, which is acknowledged.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descr="C:\Users\parul\Desktop\Digital Learning Content.png" id="856" name="Google Shape;856;p10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57" name="Google Shape;857;p10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58" name="Google Shape;858;p10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Effectiveness of Stop and Wait protocol</a:t>
            </a:r>
            <a:endParaRPr/>
          </a:p>
        </p:txBody>
      </p:sp>
      <p:sp>
        <p:nvSpPr>
          <p:cNvPr id="859" name="Google Shape;859;p10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0" name="Google Shape;860;p103"/>
          <p:cNvSpPr txBox="1"/>
          <p:nvPr/>
        </p:nvSpPr>
        <p:spPr>
          <a:xfrm>
            <a:off x="190500" y="2492375"/>
            <a:ext cx="876300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•Assume that, in a Stop-and-Wait ARQ system, the bandwidth of the channel (Transmission Line) is 1 Mbps, and 1 bit takes 20 ms to make a round trip. What is the bandwidth-delay product? If the sender has data frames consist only 1000 bits in length, what is the utilization percentage of the link?</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bandwidth-delay product is</a:t>
            </a:r>
            <a:endParaRPr/>
          </a:p>
        </p:txBody>
      </p:sp>
      <p:sp>
        <p:nvSpPr>
          <p:cNvPr id="861" name="Google Shape;861;p103"/>
          <p:cNvSpPr txBox="1"/>
          <p:nvPr/>
        </p:nvSpPr>
        <p:spPr>
          <a:xfrm>
            <a:off x="190500" y="4246562"/>
            <a:ext cx="8763000" cy="224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t>
            </a:r>
            <a:r>
              <a:rPr b="0" i="0" lang="en-US" sz="2000" u="none">
                <a:solidFill>
                  <a:schemeClr val="dk1"/>
                </a:solidFill>
                <a:latin typeface="Calibri"/>
                <a:ea typeface="Calibri"/>
                <a:cs typeface="Calibri"/>
                <a:sym typeface="Calibri"/>
              </a:rPr>
              <a:t>The system can send 20,000 bits during the time it takes for the data to go from the sender to the receiver and then back again. However, the system sends only 1000 bits. We can say that the link utilization is only 1000/20,000, or 5 percent. For this reason, for a link with a high bandwidth or long delay, the use of Stop- and-Wait ARQ wastes the capacity of the link.</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stop-and-wait protocol is not suitable for a network which has higher bandwidth or high round trip time.</a:t>
            </a:r>
            <a:endParaRPr/>
          </a:p>
        </p:txBody>
      </p:sp>
      <p:pic>
        <p:nvPicPr>
          <p:cNvPr id="862" name="Google Shape;862;p103"/>
          <p:cNvPicPr preferRelativeResize="0"/>
          <p:nvPr/>
        </p:nvPicPr>
        <p:blipFill rotWithShape="1">
          <a:blip r:embed="rId5">
            <a:alphaModFix/>
          </a:blip>
          <a:srcRect b="0" l="0" r="0" t="0"/>
          <a:stretch/>
        </p:blipFill>
        <p:spPr>
          <a:xfrm>
            <a:off x="3924300" y="3716337"/>
            <a:ext cx="4824412" cy="530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descr="C:\Users\parul\Desktop\Digital Learning Content.png" id="867" name="Google Shape;867;p10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68" name="Google Shape;868;p10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69" name="Google Shape;869;p10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Sliding Window Protocol</a:t>
            </a:r>
            <a:endParaRPr/>
          </a:p>
        </p:txBody>
      </p:sp>
      <p:sp>
        <p:nvSpPr>
          <p:cNvPr id="870" name="Google Shape;870;p10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1" name="Google Shape;871;p104"/>
          <p:cNvSpPr txBox="1"/>
          <p:nvPr/>
        </p:nvSpPr>
        <p:spPr>
          <a:xfrm>
            <a:off x="539750" y="2992437"/>
            <a:ext cx="8208962" cy="3478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Sliding window protocols are data link layer protocols for reliable and sequential delivery of data frames.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The sliding window is also used in Transmission Control Protocol.</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In this protocol, multiple frames can be sent by a sender at a time before receiving an acknowledgment from the receiver.</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The term sliding window refers to the imaginary boxes to hold frames.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Sliding window method is also known as windowing.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descr="C:\Users\parul\Desktop\Digital Learning Content.png" id="876" name="Google Shape;876;p10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77" name="Google Shape;877;p105"/>
          <p:cNvPicPr preferRelativeResize="0"/>
          <p:nvPr/>
        </p:nvPicPr>
        <p:blipFill rotWithShape="1">
          <a:blip r:embed="rId4">
            <a:alphaModFix/>
          </a:blip>
          <a:srcRect b="0" l="0" r="0" t="0"/>
          <a:stretch/>
        </p:blipFill>
        <p:spPr>
          <a:xfrm>
            <a:off x="190500" y="2281237"/>
            <a:ext cx="5430837" cy="2803525"/>
          </a:xfrm>
          <a:prstGeom prst="rect">
            <a:avLst/>
          </a:prstGeom>
          <a:noFill/>
          <a:ln>
            <a:noFill/>
          </a:ln>
        </p:spPr>
      </p:pic>
      <p:sp>
        <p:nvSpPr>
          <p:cNvPr id="878" name="Google Shape;878;p10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Sliding Window Protocol</a:t>
            </a:r>
            <a:endParaRPr/>
          </a:p>
        </p:txBody>
      </p:sp>
      <p:sp>
        <p:nvSpPr>
          <p:cNvPr id="879" name="Google Shape;879;p10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0" name="Google Shape;880;p105"/>
          <p:cNvSpPr txBox="1"/>
          <p:nvPr/>
        </p:nvSpPr>
        <p:spPr>
          <a:xfrm>
            <a:off x="190500" y="2325687"/>
            <a:ext cx="8763000" cy="4370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Working Principle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In these protocols, the sender has a buffer called the sending window and the receiver has buffer called the receiving window.</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The sequence numbers are numbered as  modulo-n. For example, if the sending window size is 4, then the sequence numbers will be 0, 1, 2, 3, 0, 1, 2, 3, 0, 1, and so on. The number of bits in the sequence number is 2 to generate the binary sequence 00, 01, 10, 11.</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The size of the receiving window is the maximum number of frames that the receiver can accept at a time. It determines the maximum number of frames that the sender can send before receiving acknowledgment</a:t>
            </a:r>
            <a:r>
              <a:rPr b="0" i="0" lang="en-US" sz="18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C:\Users\parul\Desktop\Digital Learning Content.png" id="352" name="Google Shape;352;p5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353" name="Google Shape;353;p5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354" name="Google Shape;354;p5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Sample Frame of Data Link Layer…</a:t>
            </a:r>
            <a:endParaRPr/>
          </a:p>
        </p:txBody>
      </p:sp>
      <p:sp>
        <p:nvSpPr>
          <p:cNvPr id="355" name="Google Shape;355;p5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br>
              <a:rPr b="0" i="0" lang="en-US" sz="3200" u="none">
                <a:solidFill>
                  <a:schemeClr val="dk1"/>
                </a:solidFill>
                <a:latin typeface="Arial"/>
                <a:ea typeface="Arial"/>
                <a:cs typeface="Arial"/>
                <a:sym typeface="Arial"/>
              </a:rPr>
            </a:br>
            <a:endParaRPr/>
          </a:p>
        </p:txBody>
      </p:sp>
      <p:sp>
        <p:nvSpPr>
          <p:cNvPr id="356" name="Google Shape;356;p52"/>
          <p:cNvSpPr txBox="1"/>
          <p:nvPr/>
        </p:nvSpPr>
        <p:spPr>
          <a:xfrm>
            <a:off x="6643687" y="6357937"/>
            <a:ext cx="25003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7" name="Google Shape;357;p52"/>
          <p:cNvSpPr txBox="1"/>
          <p:nvPr/>
        </p:nvSpPr>
        <p:spPr>
          <a:xfrm>
            <a:off x="6564312" y="6707187"/>
            <a:ext cx="1111250" cy="2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Calibri"/>
              <a:buNone/>
            </a:pPr>
            <a:r>
              <a:rPr b="0" i="0" lang="en-US" sz="800" u="none">
                <a:solidFill>
                  <a:schemeClr val="dk1"/>
                </a:solidFill>
                <a:latin typeface="Calibri"/>
                <a:ea typeface="Calibri"/>
                <a:cs typeface="Calibri"/>
                <a:sym typeface="Calibri"/>
              </a:rPr>
              <a:t>Image source : Google</a:t>
            </a:r>
            <a:endParaRPr/>
          </a:p>
        </p:txBody>
      </p:sp>
      <p:sp>
        <p:nvSpPr>
          <p:cNvPr id="358" name="Google Shape;358;p52"/>
          <p:cNvSpPr txBox="1"/>
          <p:nvPr/>
        </p:nvSpPr>
        <p:spPr>
          <a:xfrm flipH="1">
            <a:off x="6564312" y="6354762"/>
            <a:ext cx="46037"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59" name="Google Shape;359;p52"/>
          <p:cNvPicPr preferRelativeResize="0"/>
          <p:nvPr/>
        </p:nvPicPr>
        <p:blipFill rotWithShape="1">
          <a:blip r:embed="rId5">
            <a:alphaModFix/>
          </a:blip>
          <a:srcRect b="0" l="0" r="0" t="0"/>
          <a:stretch/>
        </p:blipFill>
        <p:spPr>
          <a:xfrm>
            <a:off x="8318500" y="6032500"/>
            <a:ext cx="609600" cy="609600"/>
          </a:xfrm>
          <a:prstGeom prst="rect">
            <a:avLst/>
          </a:prstGeom>
          <a:noFill/>
          <a:ln>
            <a:noFill/>
          </a:ln>
        </p:spPr>
      </p:pic>
      <p:sp>
        <p:nvSpPr>
          <p:cNvPr id="360" name="Google Shape;360;p52"/>
          <p:cNvSpPr txBox="1"/>
          <p:nvPr>
            <p:ph idx="1" type="body"/>
          </p:nvPr>
        </p:nvSpPr>
        <p:spPr>
          <a:xfrm>
            <a:off x="968375" y="3319462"/>
            <a:ext cx="7207250" cy="50641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361" name="Google Shape;361;p52"/>
          <p:cNvPicPr preferRelativeResize="0"/>
          <p:nvPr/>
        </p:nvPicPr>
        <p:blipFill rotWithShape="1">
          <a:blip r:embed="rId6">
            <a:alphaModFix/>
          </a:blip>
          <a:srcRect b="0" l="0" r="0" t="0"/>
          <a:stretch/>
        </p:blipFill>
        <p:spPr>
          <a:xfrm>
            <a:off x="968375" y="2514600"/>
            <a:ext cx="7207250" cy="1414462"/>
          </a:xfrm>
          <a:prstGeom prst="rect">
            <a:avLst/>
          </a:prstGeom>
          <a:noFill/>
          <a:ln>
            <a:noFill/>
          </a:ln>
        </p:spPr>
      </p:pic>
      <p:sp>
        <p:nvSpPr>
          <p:cNvPr id="362" name="Google Shape;362;p52"/>
          <p:cNvSpPr txBox="1"/>
          <p:nvPr/>
        </p:nvSpPr>
        <p:spPr>
          <a:xfrm>
            <a:off x="968375" y="4303712"/>
            <a:ext cx="7780337" cy="2246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•Flag is a fixed pattern indicating starting and ending of frame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•Header consist of source and destination MAC address(48-bit physical address)  and control information regarding flow control.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•Data may be consider as byte wise(character)or bit wise depends on protocol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•Trailer consist of error detecting and error correcting codes to ensure correct delivery of data to next node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descr="C:\Users\parul\Desktop\Digital Learning Content.png" id="885" name="Google Shape;885;p10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86" name="Google Shape;886;p106"/>
          <p:cNvPicPr preferRelativeResize="0"/>
          <p:nvPr/>
        </p:nvPicPr>
        <p:blipFill rotWithShape="1">
          <a:blip r:embed="rId4">
            <a:alphaModFix/>
          </a:blip>
          <a:srcRect b="0" l="0" r="0" t="0"/>
          <a:stretch/>
        </p:blipFill>
        <p:spPr>
          <a:xfrm>
            <a:off x="1855787" y="3148012"/>
            <a:ext cx="5432425" cy="2803525"/>
          </a:xfrm>
          <a:prstGeom prst="rect">
            <a:avLst/>
          </a:prstGeom>
          <a:noFill/>
          <a:ln>
            <a:noFill/>
          </a:ln>
        </p:spPr>
      </p:pic>
      <p:sp>
        <p:nvSpPr>
          <p:cNvPr id="887" name="Google Shape;887;p10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Sliding Window Protocol</a:t>
            </a:r>
            <a:endParaRPr/>
          </a:p>
          <a:p>
            <a:pPr indent="0" lvl="0" marL="0" marR="0" rtl="0" algn="l">
              <a:lnSpc>
                <a:spcPct val="100000"/>
              </a:lnSpc>
              <a:spcBef>
                <a:spcPts val="0"/>
              </a:spcBef>
              <a:spcAft>
                <a:spcPts val="0"/>
              </a:spcAft>
              <a:buNone/>
            </a:pPr>
            <a:r>
              <a:t/>
            </a:r>
            <a:endParaRPr b="0" i="0" sz="3200" u="none">
              <a:solidFill>
                <a:schemeClr val="lt1"/>
              </a:solidFill>
              <a:latin typeface="Calibri"/>
              <a:ea typeface="Calibri"/>
              <a:cs typeface="Calibri"/>
              <a:sym typeface="Calibri"/>
            </a:endParaRPr>
          </a:p>
        </p:txBody>
      </p:sp>
      <p:sp>
        <p:nvSpPr>
          <p:cNvPr id="888" name="Google Shape;888;p106"/>
          <p:cNvSpPr txBox="1"/>
          <p:nvPr/>
        </p:nvSpPr>
        <p:spPr>
          <a:xfrm>
            <a:off x="190500" y="1598612"/>
            <a:ext cx="8763000" cy="642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9" name="Google Shape;889;p106"/>
          <p:cNvSpPr txBox="1"/>
          <p:nvPr/>
        </p:nvSpPr>
        <p:spPr>
          <a:xfrm>
            <a:off x="539750" y="2868612"/>
            <a:ext cx="841375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Example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Suppose that we have sender window and receiver window each of size 4.</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the sequence numbering of both the windows will be 0,1,2,3,0,1,2 and so on.</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 diagram shows the positions of the windows after sending the frames and receiving acknowledgments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descr="C:\Users\parul\Desktop\Digital Learning Content.png" id="894" name="Google Shape;894;p10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895" name="Google Shape;895;p10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896" name="Google Shape;896;p10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Sliding Window Protocol</a:t>
            </a:r>
            <a:endParaRPr/>
          </a:p>
        </p:txBody>
      </p:sp>
      <p:sp>
        <p:nvSpPr>
          <p:cNvPr id="897" name="Google Shape;897;p10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898" name="Google Shape;898;p107"/>
          <p:cNvPicPr preferRelativeResize="0"/>
          <p:nvPr/>
        </p:nvPicPr>
        <p:blipFill rotWithShape="1">
          <a:blip r:embed="rId5">
            <a:alphaModFix/>
          </a:blip>
          <a:srcRect b="0" l="0" r="0" t="0"/>
          <a:stretch/>
        </p:blipFill>
        <p:spPr>
          <a:xfrm>
            <a:off x="190500" y="2492375"/>
            <a:ext cx="8763000" cy="4105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descr="C:\Users\parul\Desktop\Digital Learning Content.png" id="903" name="Google Shape;903;p10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04" name="Google Shape;904;p10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05" name="Google Shape;905;p10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NOISY CHANNELS: Sliding Window Protocol</a:t>
            </a:r>
            <a:endParaRPr/>
          </a:p>
        </p:txBody>
      </p:sp>
      <p:sp>
        <p:nvSpPr>
          <p:cNvPr id="906" name="Google Shape;906;p10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7" name="Google Shape;907;p108"/>
          <p:cNvSpPr txBox="1"/>
          <p:nvPr/>
        </p:nvSpPr>
        <p:spPr>
          <a:xfrm>
            <a:off x="190500" y="2435225"/>
            <a:ext cx="8342312" cy="1200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Types of Sliding Window Protocols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Sliding Window ARQ (Automatic Repeat	reQuest) protocols are of two categories −</a:t>
            </a:r>
            <a:endParaRPr/>
          </a:p>
        </p:txBody>
      </p:sp>
      <p:pic>
        <p:nvPicPr>
          <p:cNvPr id="908" name="Google Shape;908;p108"/>
          <p:cNvPicPr preferRelativeResize="0"/>
          <p:nvPr/>
        </p:nvPicPr>
        <p:blipFill rotWithShape="1">
          <a:blip r:embed="rId5">
            <a:alphaModFix/>
          </a:blip>
          <a:srcRect b="0" l="0" r="0" t="0"/>
          <a:stretch/>
        </p:blipFill>
        <p:spPr>
          <a:xfrm>
            <a:off x="539750" y="3635375"/>
            <a:ext cx="7993062" cy="2876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descr="C:\Users\parul\Desktop\Digital Learning Content.png" id="913" name="Google Shape;913;p10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14" name="Google Shape;914;p10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15" name="Google Shape;915;p109"/>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rPr b="0" i="0" lang="en-US" sz="3200" u="none">
                <a:solidFill>
                  <a:schemeClr val="lt1"/>
                </a:solidFill>
                <a:latin typeface="Calibri"/>
                <a:ea typeface="Calibri"/>
                <a:cs typeface="Calibri"/>
                <a:sym typeface="Calibri"/>
              </a:rPr>
              <a:t>Sliding Window Protocol Efficiency</a:t>
            </a:r>
            <a:endParaRPr/>
          </a:p>
        </p:txBody>
      </p:sp>
      <p:sp>
        <p:nvSpPr>
          <p:cNvPr id="916" name="Google Shape;916;p109"/>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917" name="Google Shape;917;p109"/>
          <p:cNvPicPr preferRelativeResize="0"/>
          <p:nvPr/>
        </p:nvPicPr>
        <p:blipFill rotWithShape="1">
          <a:blip r:embed="rId5">
            <a:alphaModFix/>
          </a:blip>
          <a:srcRect b="0" l="0" r="0" t="0"/>
          <a:stretch/>
        </p:blipFill>
        <p:spPr>
          <a:xfrm>
            <a:off x="190500" y="2492375"/>
            <a:ext cx="8763000" cy="4032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descr="C:\Users\parul\Desktop\Digital Learning Content.png" id="922" name="Google Shape;922;p11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23" name="Google Shape;923;p11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24" name="Google Shape;924;p11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5" name="Google Shape;925;p11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Sliding Window : Go Back N (ARQ) </a:t>
            </a:r>
            <a:endParaRPr/>
          </a:p>
        </p:txBody>
      </p:sp>
      <p:sp>
        <p:nvSpPr>
          <p:cNvPr id="926" name="Google Shape;926;p110"/>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Go-Back-N ARQ protocol is also known as Go-Back-N Automatic Repeat Request. It is a data link layer protocol that uses a sliding window method. In this, if any frame is corrupted or lost, all subsequent frames have to be sent again.[2]</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size of the sender window is N in this protocol. For example, Go-Back-8, the size of the sender window, will be 8. The receiver window size is always 1.</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the receiver receives a corrupted frame, it cancels it. The receiver does not accept a corrupted frame. When the timer expires, the sender sends the correct frame again.[2]</a:t>
            </a:r>
            <a:endParaRPr/>
          </a:p>
          <a:p>
            <a:pPr indent="-231775" lvl="0" marL="231775" marR="0" rtl="0" algn="just">
              <a:lnSpc>
                <a:spcPct val="100000"/>
              </a:lnSpc>
              <a:spcBef>
                <a:spcPts val="0"/>
              </a:spcBef>
              <a:spcAft>
                <a:spcPts val="0"/>
              </a:spcAft>
              <a:buClr>
                <a:srgbClr val="4F81BD"/>
              </a:buClr>
              <a:buSzPts val="2000"/>
              <a:buFont typeface="Calibri"/>
              <a:buNone/>
            </a:pPr>
            <a:r>
              <a:rPr b="0" i="0" lang="en-US" sz="2000" u="none">
                <a:solidFill>
                  <a:srgbClr val="4F81BD"/>
                </a:solidFill>
                <a:latin typeface="Calibri"/>
                <a:ea typeface="Calibri"/>
                <a:cs typeface="Calibri"/>
                <a:sym typeface="Calibri"/>
              </a:rPr>
              <a:t>    </a:t>
            </a:r>
            <a:endParaRPr/>
          </a:p>
          <a:p>
            <a:pPr indent="0" lvl="1" marL="225425"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descr="C:\Users\parul\Desktop\Digital Learning Content.png" id="931" name="Google Shape;931;p11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32" name="Google Shape;932;p11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33" name="Google Shape;933;p11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4" name="Google Shape;934;p11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Sliding Window : Go Back N (ARQ) </a:t>
            </a:r>
            <a:endParaRPr/>
          </a:p>
        </p:txBody>
      </p:sp>
      <p:sp>
        <p:nvSpPr>
          <p:cNvPr id="935" name="Google Shape;935;p111"/>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1" marL="225425"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pic>
        <p:nvPicPr>
          <p:cNvPr id="936" name="Google Shape;936;p111"/>
          <p:cNvPicPr preferRelativeResize="0"/>
          <p:nvPr/>
        </p:nvPicPr>
        <p:blipFill rotWithShape="1">
          <a:blip r:embed="rId5">
            <a:alphaModFix/>
          </a:blip>
          <a:srcRect b="0" l="0" r="0" t="0"/>
          <a:stretch/>
        </p:blipFill>
        <p:spPr>
          <a:xfrm>
            <a:off x="971550" y="2487612"/>
            <a:ext cx="7129462" cy="3749675"/>
          </a:xfrm>
          <a:prstGeom prst="rect">
            <a:avLst/>
          </a:prstGeom>
          <a:noFill/>
          <a:ln>
            <a:noFill/>
          </a:ln>
        </p:spPr>
      </p:pic>
      <p:sp>
        <p:nvSpPr>
          <p:cNvPr id="937" name="Google Shape;937;p111"/>
          <p:cNvSpPr txBox="1"/>
          <p:nvPr/>
        </p:nvSpPr>
        <p:spPr>
          <a:xfrm>
            <a:off x="2200275" y="6234112"/>
            <a:ext cx="4670425"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2:3 example of Go-Back-N ARQ </a:t>
            </a:r>
            <a:r>
              <a:rPr b="0" baseline="30000" i="0" lang="en-US" sz="1800" u="none">
                <a:solidFill>
                  <a:srgbClr val="000000"/>
                </a:solidFill>
                <a:latin typeface="Calibri"/>
                <a:ea typeface="Calibri"/>
                <a:cs typeface="Calibri"/>
                <a:sym typeface="Calibri"/>
              </a:rPr>
              <a:t>[2</a:t>
            </a:r>
            <a:r>
              <a:rPr b="0" baseline="30000" i="0" lang="en-US" sz="1800" u="none">
                <a:solidFill>
                  <a:srgbClr val="000000"/>
                </a:solidFill>
                <a:latin typeface="Arial"/>
                <a:ea typeface="Arial"/>
                <a:cs typeface="Arial"/>
                <a:sym typeface="Arial"/>
              </a:rPr>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descr="C:\Users\parul\Desktop\Digital Learning Content.png" id="942" name="Google Shape;942;p11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43" name="Google Shape;943;p11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44" name="Google Shape;944;p11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5" name="Google Shape;945;p11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Sliding Window : Selective Repeat ARQ</a:t>
            </a:r>
            <a:endParaRPr/>
          </a:p>
        </p:txBody>
      </p:sp>
      <p:sp>
        <p:nvSpPr>
          <p:cNvPr id="946" name="Google Shape;946;p112"/>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Selective Repeat ARQ is also known as the Selective Repeat Automatic Repeat Request. </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is a data link layer protocol that uses a sliding window method. </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Go-back-N ARQ protocol works well if it has fewer errors. But if there is a lot of error in the frame, lots of bandwidth loss in sending the frames again. So, we use the Selective Repeat ARQ protocol. </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In this protocol, the size of the sender window is always equal to the size of the receiver window. The size of the sliding window is always greater than 1.</a:t>
            </a:r>
            <a:r>
              <a:rPr b="0" i="0" lang="en-US" sz="2000" u="none">
                <a:solidFill>
                  <a:srgbClr val="4F81BD"/>
                </a:solidFill>
                <a:latin typeface="Calibri"/>
                <a:ea typeface="Calibri"/>
                <a:cs typeface="Calibri"/>
                <a:sym typeface="Calibri"/>
              </a:rPr>
              <a:t>    </a:t>
            </a:r>
            <a:endParaRPr/>
          </a:p>
          <a:p>
            <a:pPr indent="0" lvl="1" marL="225425"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descr="C:\Users\parul\Desktop\Digital Learning Content.png" id="951" name="Google Shape;951;p11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52" name="Google Shape;952;p11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53" name="Google Shape;953;p11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4" name="Google Shape;954;p11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Sliding Window : Selective Repeat ARQ</a:t>
            </a:r>
            <a:endParaRPr/>
          </a:p>
        </p:txBody>
      </p:sp>
      <p:sp>
        <p:nvSpPr>
          <p:cNvPr id="955" name="Google Shape;955;p113"/>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the receiver receives a corrupt frame, it does not directly discard it.</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 It sends a negative acknowledgment to the sender. </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sender sends that frame again as soon as on the receiving negative acknowledgment. </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There is no waiting for any time-out to send that frame.</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C:\Users\parul\Desktop\Digital Learning Content.png" id="960" name="Google Shape;960;p11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61" name="Google Shape;961;p11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62" name="Google Shape;962;p11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3" name="Google Shape;963;p11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Sliding Window : Go Back N (ARQ) </a:t>
            </a:r>
            <a:endParaRPr/>
          </a:p>
        </p:txBody>
      </p:sp>
      <p:sp>
        <p:nvSpPr>
          <p:cNvPr id="964" name="Google Shape;964;p114"/>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1" marL="225425"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
        <p:nvSpPr>
          <p:cNvPr id="965" name="Google Shape;965;p114"/>
          <p:cNvSpPr txBox="1"/>
          <p:nvPr/>
        </p:nvSpPr>
        <p:spPr>
          <a:xfrm>
            <a:off x="2200275" y="6234112"/>
            <a:ext cx="5430837"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2:4 example of the Selective Repeat ARQ protocol </a:t>
            </a:r>
            <a:r>
              <a:rPr b="0" baseline="30000" i="0" lang="en-US" sz="1800" u="none">
                <a:solidFill>
                  <a:srgbClr val="000000"/>
                </a:solidFill>
                <a:latin typeface="Calibri"/>
                <a:ea typeface="Calibri"/>
                <a:cs typeface="Calibri"/>
                <a:sym typeface="Calibri"/>
              </a:rPr>
              <a:t>[2</a:t>
            </a:r>
            <a:r>
              <a:rPr b="0" baseline="30000" i="0" lang="en-US" sz="1800" u="none">
                <a:solidFill>
                  <a:srgbClr val="000000"/>
                </a:solidFill>
                <a:latin typeface="Arial"/>
                <a:ea typeface="Arial"/>
                <a:cs typeface="Arial"/>
                <a:sym typeface="Arial"/>
              </a:rPr>
              <a:t>]</a:t>
            </a:r>
            <a:endParaRPr/>
          </a:p>
        </p:txBody>
      </p:sp>
      <p:pic>
        <p:nvPicPr>
          <p:cNvPr id="966" name="Google Shape;966;p114"/>
          <p:cNvPicPr preferRelativeResize="0"/>
          <p:nvPr/>
        </p:nvPicPr>
        <p:blipFill rotWithShape="1">
          <a:blip r:embed="rId5">
            <a:alphaModFix/>
          </a:blip>
          <a:srcRect b="0" l="0" r="0" t="0"/>
          <a:stretch/>
        </p:blipFill>
        <p:spPr>
          <a:xfrm>
            <a:off x="701675" y="2270125"/>
            <a:ext cx="7810500" cy="40211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descr="C:\Users\parul\Desktop\Digital Learning Content.png" id="971" name="Google Shape;971;p11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72" name="Google Shape;972;p115"/>
          <p:cNvPicPr preferRelativeResize="0"/>
          <p:nvPr/>
        </p:nvPicPr>
        <p:blipFill rotWithShape="1">
          <a:blip r:embed="rId4">
            <a:alphaModFix/>
          </a:blip>
          <a:srcRect b="0" l="0" r="0" t="0"/>
          <a:stretch/>
        </p:blipFill>
        <p:spPr>
          <a:xfrm>
            <a:off x="1857375" y="2571750"/>
            <a:ext cx="5430837" cy="2803525"/>
          </a:xfrm>
          <a:prstGeom prst="rect">
            <a:avLst/>
          </a:prstGeom>
          <a:noFill/>
          <a:ln>
            <a:noFill/>
          </a:ln>
        </p:spPr>
      </p:pic>
      <p:sp>
        <p:nvSpPr>
          <p:cNvPr id="973" name="Google Shape;973;p115"/>
          <p:cNvSpPr txBox="1"/>
          <p:nvPr/>
        </p:nvSpPr>
        <p:spPr>
          <a:xfrm>
            <a:off x="0" y="3286125"/>
            <a:ext cx="9144000" cy="7143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4" name="Google Shape;974;p115"/>
          <p:cNvSpPr txBox="1"/>
          <p:nvPr/>
        </p:nvSpPr>
        <p:spPr>
          <a:xfrm>
            <a:off x="1000125" y="3357562"/>
            <a:ext cx="7429500" cy="631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a:solidFill>
                  <a:srgbClr val="FFFFFF"/>
                </a:solidFill>
                <a:latin typeface="Calibri"/>
                <a:ea typeface="Calibri"/>
                <a:cs typeface="Calibri"/>
                <a:sym typeface="Calibri"/>
              </a:rPr>
              <a:t>Piggybacking</a:t>
            </a:r>
            <a:endParaRPr/>
          </a:p>
          <a:p>
            <a:pPr indent="0" lvl="0" marL="0" marR="0" rtl="0" algn="l">
              <a:lnSpc>
                <a:spcPct val="100000"/>
              </a:lnSpc>
              <a:spcBef>
                <a:spcPts val="0"/>
              </a:spcBef>
              <a:spcAft>
                <a:spcPts val="0"/>
              </a:spcAft>
              <a:buNone/>
            </a:pPr>
            <a:r>
              <a:t/>
            </a:r>
            <a:endParaRPr b="1" i="0" sz="3600" u="none">
              <a:solidFill>
                <a:srgbClr val="FFFFFF"/>
              </a:solidFill>
              <a:latin typeface="Calibri"/>
              <a:ea typeface="Calibri"/>
              <a:cs typeface="Calibri"/>
              <a:sym typeface="Calibri"/>
            </a:endParaRPr>
          </a:p>
        </p:txBody>
      </p:sp>
      <p:pic>
        <p:nvPicPr>
          <p:cNvPr id="975" name="Google Shape;975;p115"/>
          <p:cNvPicPr preferRelativeResize="0"/>
          <p:nvPr/>
        </p:nvPicPr>
        <p:blipFill rotWithShape="1">
          <a:blip r:embed="rId5">
            <a:alphaModFix/>
          </a:blip>
          <a:srcRect b="0" l="0" r="0" t="0"/>
          <a:stretch/>
        </p:blipFill>
        <p:spPr>
          <a:xfrm>
            <a:off x="8318500" y="6032500"/>
            <a:ext cx="609600" cy="60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descr="C:\Users\parul\Desktop\Digital Learning Content.png" id="367" name="Google Shape;367;p53"/>
          <p:cNvPicPr preferRelativeResize="0"/>
          <p:nvPr/>
        </p:nvPicPr>
        <p:blipFill rotWithShape="1">
          <a:blip r:embed="rId3">
            <a:alphaModFix/>
          </a:blip>
          <a:srcRect b="0" l="0" r="0" t="0"/>
          <a:stretch/>
        </p:blipFill>
        <p:spPr>
          <a:xfrm>
            <a:off x="0" y="-26987"/>
            <a:ext cx="9144000" cy="6900862"/>
          </a:xfrm>
          <a:prstGeom prst="rect">
            <a:avLst/>
          </a:prstGeom>
          <a:noFill/>
          <a:ln>
            <a:noFill/>
          </a:ln>
        </p:spPr>
      </p:pic>
      <p:pic>
        <p:nvPicPr>
          <p:cNvPr descr="C:\Users\parul\Desktop\Untitled-1.png" id="368" name="Google Shape;368;p5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369" name="Google Shape;369;p5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Calibri"/>
              <a:buNone/>
            </a:pPr>
            <a:r>
              <a:rPr b="0" i="0" lang="en-US" sz="2400" u="none">
                <a:solidFill>
                  <a:schemeClr val="lt1"/>
                </a:solidFill>
                <a:latin typeface="Calibri"/>
                <a:ea typeface="Calibri"/>
                <a:cs typeface="Calibri"/>
                <a:sym typeface="Calibri"/>
              </a:rPr>
              <a:t>Byte oriented (character oriented)protocol &amp; Byte Stuffing</a:t>
            </a:r>
            <a:r>
              <a:rPr b="0" i="0" lang="en-US" sz="3200" u="none">
                <a:solidFill>
                  <a:schemeClr val="lt1"/>
                </a:solidFill>
                <a:latin typeface="Calibri"/>
                <a:ea typeface="Calibri"/>
                <a:cs typeface="Calibri"/>
                <a:sym typeface="Calibri"/>
              </a:rPr>
              <a:t>..…</a:t>
            </a:r>
            <a:endParaRPr/>
          </a:p>
        </p:txBody>
      </p:sp>
      <p:sp>
        <p:nvSpPr>
          <p:cNvPr id="370" name="Google Shape;370;p5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1" name="Google Shape;371;p53"/>
          <p:cNvSpPr txBox="1"/>
          <p:nvPr/>
        </p:nvSpPr>
        <p:spPr>
          <a:xfrm>
            <a:off x="323850" y="2330450"/>
            <a:ext cx="4505325" cy="4094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this protocol data consider as in terms of bytes…i.e. characters for e.g. we use ASCII code.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byte oriented, certain control pattern repeated into data, so to avoid that a extra byte is stuffed into data to avoid conflicts.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•In given image, flag is a pattern of group of bits (0111 1110) may appear into the data so for that an ESC – extra character stuffed into data.</a:t>
            </a:r>
            <a:endParaRPr/>
          </a:p>
        </p:txBody>
      </p:sp>
      <p:pic>
        <p:nvPicPr>
          <p:cNvPr id="372" name="Google Shape;372;p53"/>
          <p:cNvPicPr preferRelativeResize="0"/>
          <p:nvPr/>
        </p:nvPicPr>
        <p:blipFill rotWithShape="1">
          <a:blip r:embed="rId5">
            <a:alphaModFix/>
          </a:blip>
          <a:srcRect b="0" l="0" r="0" t="0"/>
          <a:stretch/>
        </p:blipFill>
        <p:spPr>
          <a:xfrm>
            <a:off x="5153025" y="2330450"/>
            <a:ext cx="3638550" cy="425291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descr="C:\Users\parul\Desktop\Digital Learning Content.png" id="980" name="Google Shape;980;p11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81" name="Google Shape;981;p11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82" name="Google Shape;982;p11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3" name="Google Shape;983;p11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Piggybacking </a:t>
            </a:r>
            <a:endParaRPr/>
          </a:p>
        </p:txBody>
      </p:sp>
      <p:sp>
        <p:nvSpPr>
          <p:cNvPr id="984" name="Google Shape;984;p116"/>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For bidirectional data flow, the control information (ACK, NAK) can be transmitted along with data frames to improve the efficiency. This technique is called as Piggybacking.</a:t>
            </a:r>
            <a:endParaRPr/>
          </a:p>
          <a:p>
            <a:pPr indent="-104775" lvl="0" marL="231775" marR="0" rtl="0" algn="just">
              <a:lnSpc>
                <a:spcPct val="100000"/>
              </a:lnSpc>
              <a:spcBef>
                <a:spcPts val="0"/>
              </a:spcBef>
              <a:spcAft>
                <a:spcPts val="0"/>
              </a:spcAft>
              <a:buClr>
                <a:schemeClr val="dk1"/>
              </a:buClr>
              <a:buSzPts val="2000"/>
              <a:buFont typeface="Arial"/>
              <a:buNone/>
            </a:pPr>
            <a:r>
              <a:t/>
            </a:r>
            <a:endParaRPr b="0" i="0" sz="2000" u="none">
              <a:solidFill>
                <a:srgbClr val="558ED5"/>
              </a:solidFill>
              <a:latin typeface="Calibri"/>
              <a:ea typeface="Calibri"/>
              <a:cs typeface="Calibri"/>
              <a:sym typeface="Calibri"/>
            </a:endParaRPr>
          </a:p>
          <a:p>
            <a:pPr indent="-231775" lvl="0" marL="231775" marR="0" rtl="0" algn="just">
              <a:lnSpc>
                <a:spcPct val="100000"/>
              </a:lnSpc>
              <a:spcBef>
                <a:spcPts val="0"/>
              </a:spcBef>
              <a:spcAft>
                <a:spcPts val="0"/>
              </a:spcAft>
              <a:buClr>
                <a:srgbClr val="558ED5"/>
              </a:buClr>
              <a:buSzPts val="2000"/>
              <a:buFont typeface="Calibri"/>
              <a:buNone/>
            </a:pPr>
            <a:r>
              <a:rPr b="0" i="0" lang="en-US" sz="2000" u="none">
                <a:solidFill>
                  <a:srgbClr val="558ED5"/>
                </a:solidFill>
                <a:latin typeface="Calibri"/>
                <a:ea typeface="Calibri"/>
                <a:cs typeface="Calibri"/>
                <a:sym typeface="Calibri"/>
              </a:rPr>
              <a:t>Working Principle:</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558ED5"/>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Suppose that there are two communication stations X and Y. The data frames transmitted have an acknowledgment field, ack field that is of a few bits length. Additionally, there are frames for sending acknowledgments, ACK frames. The purpose is to minimize the ACK frames.[3]</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three principles governing piggybacking when the station X wants to communicate with station Y are:</a:t>
            </a:r>
            <a:endParaRPr/>
          </a:p>
          <a:p>
            <a:pPr indent="0" lvl="1" marL="225425"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descr="C:\Users\parul\Desktop\Digital Learning Content.png" id="989" name="Google Shape;989;p11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90" name="Google Shape;990;p11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991" name="Google Shape;991;p11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2" name="Google Shape;992;p11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Piggybacking </a:t>
            </a:r>
            <a:endParaRPr/>
          </a:p>
        </p:txBody>
      </p:sp>
      <p:sp>
        <p:nvSpPr>
          <p:cNvPr id="993" name="Google Shape;993;p117"/>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station X has both data and acknowledgment to send, it sends a data frame with the ack field containing the sequence number of the frame to be acknowledged.[3]</a:t>
            </a:r>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station X has only an acknowledgment to send, it waits for a finite period of time to see whether a data frame is available to be sent. If a data frame becomes available, then it piggybacks the acknowledgment with it. Otherwise, it sends an ACK frame.[3]</a:t>
            </a:r>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station X has only a data frame to send, it adds the last acknowledgment with it. The station Y discards all duplicate acknowledgments. Alternatively, station X may send the data frame with the ack field containing a bit combination denoting no acknowledgment.</a:t>
            </a:r>
            <a:endParaRPr/>
          </a:p>
          <a:p>
            <a:pPr indent="0" lvl="1" marL="225425"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descr="C:\Users\parul\Desktop\Digital Learning Content.png" id="998" name="Google Shape;998;p11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999" name="Google Shape;999;p11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00" name="Google Shape;1000;p11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1" name="Google Shape;1001;p11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Example of Piggybacking:  </a:t>
            </a:r>
            <a:endParaRPr/>
          </a:p>
        </p:txBody>
      </p:sp>
      <p:sp>
        <p:nvSpPr>
          <p:cNvPr id="1002" name="Google Shape;1002;p118"/>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1" marL="225425"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p:txBody>
      </p:sp>
      <p:pic>
        <p:nvPicPr>
          <p:cNvPr id="1003" name="Google Shape;1003;p118"/>
          <p:cNvPicPr preferRelativeResize="0"/>
          <p:nvPr/>
        </p:nvPicPr>
        <p:blipFill rotWithShape="1">
          <a:blip r:embed="rId5">
            <a:alphaModFix/>
          </a:blip>
          <a:srcRect b="0" l="5366" r="0" t="630"/>
          <a:stretch/>
        </p:blipFill>
        <p:spPr>
          <a:xfrm>
            <a:off x="1258887" y="2439987"/>
            <a:ext cx="6913562" cy="3581400"/>
          </a:xfrm>
          <a:prstGeom prst="rect">
            <a:avLst/>
          </a:prstGeom>
          <a:noFill/>
          <a:ln>
            <a:noFill/>
          </a:ln>
        </p:spPr>
      </p:pic>
      <p:sp>
        <p:nvSpPr>
          <p:cNvPr id="1004" name="Google Shape;1004;p118"/>
          <p:cNvSpPr txBox="1"/>
          <p:nvPr/>
        </p:nvSpPr>
        <p:spPr>
          <a:xfrm>
            <a:off x="1476375" y="5953125"/>
            <a:ext cx="62642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2:5 example of piggybacking </a:t>
            </a:r>
            <a:r>
              <a:rPr b="0" baseline="30000" i="0" lang="en-US" sz="1800" u="none">
                <a:solidFill>
                  <a:srgbClr val="000000"/>
                </a:solidFill>
                <a:latin typeface="Calibri"/>
                <a:ea typeface="Calibri"/>
                <a:cs typeface="Calibri"/>
                <a:sym typeface="Calibri"/>
              </a:rPr>
              <a:t>[3</a:t>
            </a:r>
            <a:r>
              <a:rPr b="0" baseline="30000" i="0" lang="en-US" sz="1800" u="none">
                <a:solidFill>
                  <a:srgbClr val="000000"/>
                </a:solidFill>
                <a:latin typeface="Arial"/>
                <a:ea typeface="Arial"/>
                <a:cs typeface="Arial"/>
                <a:sym typeface="Arial"/>
              </a:rP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descr="C:\Users\parul\Desktop\Digital Learning Content.png" id="1009" name="Google Shape;1009;p119"/>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10" name="Google Shape;1010;p119"/>
          <p:cNvPicPr preferRelativeResize="0"/>
          <p:nvPr/>
        </p:nvPicPr>
        <p:blipFill rotWithShape="1">
          <a:blip r:embed="rId4">
            <a:alphaModFix/>
          </a:blip>
          <a:srcRect b="0" l="0" r="0" t="0"/>
          <a:stretch/>
        </p:blipFill>
        <p:spPr>
          <a:xfrm>
            <a:off x="1857375" y="2571750"/>
            <a:ext cx="5430837" cy="2803525"/>
          </a:xfrm>
          <a:prstGeom prst="rect">
            <a:avLst/>
          </a:prstGeom>
          <a:noFill/>
          <a:ln>
            <a:noFill/>
          </a:ln>
        </p:spPr>
      </p:pic>
      <p:sp>
        <p:nvSpPr>
          <p:cNvPr id="1011" name="Google Shape;1011;p119"/>
          <p:cNvSpPr txBox="1"/>
          <p:nvPr/>
        </p:nvSpPr>
        <p:spPr>
          <a:xfrm>
            <a:off x="0" y="3286125"/>
            <a:ext cx="9144000" cy="7143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2" name="Google Shape;1012;p119"/>
          <p:cNvSpPr txBox="1"/>
          <p:nvPr/>
        </p:nvSpPr>
        <p:spPr>
          <a:xfrm>
            <a:off x="1000125" y="3357562"/>
            <a:ext cx="7429500" cy="631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US" sz="3600" u="none">
                <a:solidFill>
                  <a:srgbClr val="FFFFFF"/>
                </a:solidFill>
                <a:latin typeface="Calibri"/>
                <a:ea typeface="Calibri"/>
                <a:cs typeface="Calibri"/>
                <a:sym typeface="Calibri"/>
              </a:rPr>
              <a:t>Multiple Access protocols</a:t>
            </a:r>
            <a:endParaRPr/>
          </a:p>
          <a:p>
            <a:pPr indent="0" lvl="0" marL="0" marR="0" rtl="0" algn="l">
              <a:lnSpc>
                <a:spcPct val="100000"/>
              </a:lnSpc>
              <a:spcBef>
                <a:spcPts val="0"/>
              </a:spcBef>
              <a:spcAft>
                <a:spcPts val="0"/>
              </a:spcAft>
              <a:buNone/>
            </a:pPr>
            <a:r>
              <a:t/>
            </a:r>
            <a:endParaRPr b="1" i="0" sz="3600" u="none">
              <a:solidFill>
                <a:srgbClr val="FFFFFF"/>
              </a:solidFill>
              <a:latin typeface="Calibri"/>
              <a:ea typeface="Calibri"/>
              <a:cs typeface="Calibri"/>
              <a:sym typeface="Calibri"/>
            </a:endParaRPr>
          </a:p>
        </p:txBody>
      </p:sp>
      <p:pic>
        <p:nvPicPr>
          <p:cNvPr id="1013" name="Google Shape;1013;p119"/>
          <p:cNvPicPr preferRelativeResize="0"/>
          <p:nvPr/>
        </p:nvPicPr>
        <p:blipFill rotWithShape="1">
          <a:blip r:embed="rId5">
            <a:alphaModFix/>
          </a:blip>
          <a:srcRect b="0" l="0" r="0" t="0"/>
          <a:stretch/>
        </p:blipFill>
        <p:spPr>
          <a:xfrm>
            <a:off x="8318500" y="6032500"/>
            <a:ext cx="609600" cy="609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descr="C:\Users\parul\Desktop\Digital Learning Content.png" id="1018" name="Google Shape;1018;p12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19" name="Google Shape;1019;p12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20" name="Google Shape;1020;p12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1" name="Google Shape;1021;p12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Multiple Access Protocols </a:t>
            </a:r>
            <a:endParaRPr/>
          </a:p>
        </p:txBody>
      </p:sp>
      <p:sp>
        <p:nvSpPr>
          <p:cNvPr id="1022" name="Google Shape;1022;p120"/>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Data Link Layer is responsible for transmission of data between two nodes. Its main functions are:</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1. Data Link Control</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2. Multiple Access Control</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descr="C:\Users\parul\Desktop\Digital Learning Content.png" id="1027" name="Google Shape;1027;p12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28" name="Google Shape;1028;p12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29" name="Google Shape;1029;p12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0" name="Google Shape;1030;p121"/>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Data Link Control </a:t>
            </a:r>
            <a:endParaRPr/>
          </a:p>
        </p:txBody>
      </p:sp>
      <p:sp>
        <p:nvSpPr>
          <p:cNvPr id="1031" name="Google Shape;1031;p121"/>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data link control is responsible for reliable transmission of message over transmission channel by using techniques like framing, error control and flow control. </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descr="C:\Users\parul\Desktop\Digital Learning Content.png" id="1036" name="Google Shape;1036;p122"/>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37" name="Google Shape;1037;p12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38" name="Google Shape;1038;p122"/>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9" name="Google Shape;1039;p122"/>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Multiple Access Control</a:t>
            </a:r>
            <a:endParaRPr/>
          </a:p>
        </p:txBody>
      </p:sp>
      <p:sp>
        <p:nvSpPr>
          <p:cNvPr id="1040" name="Google Shape;1040;p122"/>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there is a dedicated link between the sender and the receiver then data link control layer is sufficient.</a:t>
            </a:r>
            <a:endParaRPr/>
          </a:p>
          <a:p>
            <a:pPr indent="-342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However if there is no dedicated link present then multiple stations can access the channel simultaneously. </a:t>
            </a:r>
            <a:endParaRPr/>
          </a:p>
          <a:p>
            <a:pPr indent="-342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Hence multiple access protocols are required to decrease collision and avoid crosstalk. </a:t>
            </a:r>
            <a:endParaRPr/>
          </a:p>
          <a:p>
            <a:pPr indent="-342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For example, in a classroom full of students, when a teacher asks a question and all the students (or stations) start answering simultaneously (send data at same time) then a lot of chaos is created( data overlap or data lost) then it is the job of the teacher (multiple access protocols) to manage the students and make them answer one at a time.[5]</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pic>
        <p:nvPicPr>
          <p:cNvPr descr="C:\Users\parul\Desktop\Digital Learning Content.png" id="1045" name="Google Shape;1045;p123"/>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46" name="Google Shape;1046;p12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47" name="Google Shape;1047;p123"/>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8" name="Google Shape;1048;p123"/>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Multiple Access Control</a:t>
            </a:r>
            <a:endParaRPr/>
          </a:p>
        </p:txBody>
      </p:sp>
      <p:sp>
        <p:nvSpPr>
          <p:cNvPr id="1049" name="Google Shape;1049;p123"/>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Thus, protocols are required for sharing data on non dedicated channels. Multiple access protocols can be subdivided further as:</a:t>
            </a:r>
            <a:endParaRPr/>
          </a:p>
          <a:p>
            <a:pPr indent="-215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050" name="Google Shape;1050;p123"/>
          <p:cNvSpPr txBox="1"/>
          <p:nvPr/>
        </p:nvSpPr>
        <p:spPr>
          <a:xfrm>
            <a:off x="801687" y="3213100"/>
            <a:ext cx="7874000" cy="28035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1" name="Google Shape;1051;p123"/>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2:6 Types of Multiple Access protocols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descr="C:\Users\parul\Desktop\Digital Learning Content.png" id="1056" name="Google Shape;1056;p12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57" name="Google Shape;1057;p12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58" name="Google Shape;1058;p12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9" name="Google Shape;1059;p12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Multiple Access Control</a:t>
            </a:r>
            <a:endParaRPr/>
          </a:p>
        </p:txBody>
      </p:sp>
      <p:sp>
        <p:nvSpPr>
          <p:cNvPr id="1060" name="Google Shape;1060;p124"/>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There are two types of network links:</a:t>
            </a:r>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A </a:t>
            </a:r>
            <a:r>
              <a:rPr b="1" i="0" lang="en-US" sz="2000" u="none">
                <a:solidFill>
                  <a:srgbClr val="17375E"/>
                </a:solidFill>
                <a:latin typeface="Calibri"/>
                <a:ea typeface="Calibri"/>
                <a:cs typeface="Calibri"/>
                <a:sym typeface="Calibri"/>
              </a:rPr>
              <a:t>point-to-point link </a:t>
            </a:r>
            <a:r>
              <a:rPr b="0" i="0" lang="en-US" sz="2000" u="none">
                <a:solidFill>
                  <a:srgbClr val="000000"/>
                </a:solidFill>
                <a:latin typeface="Calibri"/>
                <a:ea typeface="Calibri"/>
                <a:cs typeface="Calibri"/>
                <a:sym typeface="Calibri"/>
              </a:rPr>
              <a:t>consists of a single sender at one end of the link and a single receiver at the other end of the link. </a:t>
            </a:r>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A </a:t>
            </a:r>
            <a:r>
              <a:rPr b="1" i="0" lang="en-US" sz="2000" u="none">
                <a:solidFill>
                  <a:srgbClr val="17375E"/>
                </a:solidFill>
                <a:latin typeface="Calibri"/>
                <a:ea typeface="Calibri"/>
                <a:cs typeface="Calibri"/>
                <a:sym typeface="Calibri"/>
              </a:rPr>
              <a:t>broadcast link</a:t>
            </a:r>
            <a:r>
              <a:rPr b="0" i="0" lang="en-US" sz="2000" u="none">
                <a:solidFill>
                  <a:srgbClr val="000000"/>
                </a:solidFill>
                <a:latin typeface="Calibri"/>
                <a:ea typeface="Calibri"/>
                <a:cs typeface="Calibri"/>
                <a:sym typeface="Calibri"/>
              </a:rPr>
              <a:t>, can have multiple sending and receiving nodes all connected to the same, single, shared broadcast channel. </a:t>
            </a:r>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term broadcast is used here because when any one node transmits a frame, the channel broadcasts the frame and each of the other nodes receives a copy. </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061" name="Google Shape;1061;p124"/>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descr="C:\Users\parul\Desktop\Digital Learning Content.png" id="1066" name="Google Shape;1066;p12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67" name="Google Shape;1067;p125"/>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68" name="Google Shape;1068;p12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9" name="Google Shape;1069;p12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Random Access Protocols:</a:t>
            </a:r>
            <a:endParaRPr/>
          </a:p>
        </p:txBody>
      </p:sp>
      <p:sp>
        <p:nvSpPr>
          <p:cNvPr id="1070" name="Google Shape;1070;p125"/>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In this, all stations have same superiority that is no station has more priority than another station. Any station can send data depending on medium’s state( idle or busy). </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has two features:</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1.There is no fixed time for sending data</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2.There is no fixed sequence of stations sending data</a:t>
            </a:r>
            <a:endParaRPr/>
          </a:p>
          <a:p>
            <a:pPr indent="-231775" lvl="0" marL="231775"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231775" lvl="0" marL="231775"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Examples of random access MAC (Medium Access Control)  protocols</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1.Pure ALOHA</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2.Slotted ALOHA</a:t>
            </a:r>
            <a:endParaRPr/>
          </a:p>
          <a:p>
            <a:pPr indent="-231775" lvl="0" marL="231775"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3.CSMA, CSMA/CD, CSMA/CA</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4"/>
          <p:cNvPicPr preferRelativeResize="0"/>
          <p:nvPr/>
        </p:nvPicPr>
        <p:blipFill rotWithShape="1">
          <a:blip r:embed="rId3">
            <a:alphaModFix/>
          </a:blip>
          <a:srcRect b="0" l="0" r="0" t="0"/>
          <a:stretch/>
        </p:blipFill>
        <p:spPr>
          <a:xfrm>
            <a:off x="1855787" y="2025650"/>
            <a:ext cx="5432425" cy="2805112"/>
          </a:xfrm>
          <a:prstGeom prst="rect">
            <a:avLst/>
          </a:prstGeom>
          <a:noFill/>
          <a:ln>
            <a:noFill/>
          </a:ln>
        </p:spPr>
      </p:pic>
      <p:pic>
        <p:nvPicPr>
          <p:cNvPr descr="C:\Users\parul\Desktop\Digital Learning Content.png" id="378" name="Google Shape;378;p54"/>
          <p:cNvPicPr preferRelativeResize="0"/>
          <p:nvPr/>
        </p:nvPicPr>
        <p:blipFill rotWithShape="1">
          <a:blip r:embed="rId4">
            <a:alphaModFix/>
          </a:blip>
          <a:srcRect b="0" l="0" r="0" t="0"/>
          <a:stretch/>
        </p:blipFill>
        <p:spPr>
          <a:xfrm>
            <a:off x="0" y="0"/>
            <a:ext cx="9144000" cy="6900862"/>
          </a:xfrm>
          <a:prstGeom prst="rect">
            <a:avLst/>
          </a:prstGeom>
          <a:noFill/>
          <a:ln>
            <a:noFill/>
          </a:ln>
        </p:spPr>
      </p:pic>
      <p:pic>
        <p:nvPicPr>
          <p:cNvPr descr="C:\Users\parul\Desktop\Untitled-1.png" id="379" name="Google Shape;379;p54"/>
          <p:cNvPicPr preferRelativeResize="0"/>
          <p:nvPr/>
        </p:nvPicPr>
        <p:blipFill rotWithShape="1">
          <a:blip r:embed="rId5">
            <a:alphaModFix/>
          </a:blip>
          <a:srcRect b="0" l="0" r="0" t="0"/>
          <a:stretch/>
        </p:blipFill>
        <p:spPr>
          <a:xfrm>
            <a:off x="1857375" y="3071812"/>
            <a:ext cx="5430837" cy="2803525"/>
          </a:xfrm>
          <a:prstGeom prst="rect">
            <a:avLst/>
          </a:prstGeom>
          <a:noFill/>
          <a:ln>
            <a:noFill/>
          </a:ln>
        </p:spPr>
      </p:pic>
      <p:sp>
        <p:nvSpPr>
          <p:cNvPr id="380" name="Google Shape;380;p5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1" name="Google Shape;381;p54"/>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2" name="Google Shape;382;p54"/>
          <p:cNvSpPr txBox="1"/>
          <p:nvPr/>
        </p:nvSpPr>
        <p:spPr>
          <a:xfrm>
            <a:off x="395287" y="2297112"/>
            <a:ext cx="8280400" cy="1322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Similarly, ESC pattern may appear into the data, then additional ESC is added.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the receiving end ESC-FLAG or ESC-ESC is received, then receiver end device can understand it as part of data not the control information.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descr="C:\Users\parul\Desktop\Digital Learning Content.png" id="1075" name="Google Shape;1075;p12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76" name="Google Shape;1076;p12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77" name="Google Shape;1077;p12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8" name="Google Shape;1078;p126"/>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Pure ALOHA Protocol</a:t>
            </a:r>
            <a:endParaRPr/>
          </a:p>
        </p:txBody>
      </p:sp>
      <p:sp>
        <p:nvSpPr>
          <p:cNvPr id="1079" name="Google Shape;1079;p126"/>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Frames are transmitted at completely arbitrary times. </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throughput of the Pure ALOHA is maximized when the frames are of uniform length. </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formula to calculate the throughput of the Pure ALOHA is [5]</a:t>
            </a:r>
            <a:endParaRPr/>
          </a:p>
          <a:p>
            <a:pPr indent="-342900" lvl="0" marL="342900"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S-=G*e-2G</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throughput is maximum when G=1/2 which is 18% of the total transmitted data frames.[5]</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080" name="Google Shape;1080;p126"/>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descr="C:\Users\parul\Desktop\Digital Learning Content.png" id="1085" name="Google Shape;1085;p127"/>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86" name="Google Shape;1086;p12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87" name="Google Shape;1087;p127"/>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8" name="Google Shape;1088;p127"/>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Pure ALOHA Protocol</a:t>
            </a:r>
            <a:endParaRPr/>
          </a:p>
        </p:txBody>
      </p:sp>
      <p:sp>
        <p:nvSpPr>
          <p:cNvPr id="1089" name="Google Shape;1089;p127"/>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90" name="Google Shape;1090;p127"/>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2:7 Process of Pure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pic>
        <p:nvPicPr>
          <p:cNvPr id="1091" name="Google Shape;1091;p127"/>
          <p:cNvPicPr preferRelativeResize="0"/>
          <p:nvPr/>
        </p:nvPicPr>
        <p:blipFill rotWithShape="1">
          <a:blip r:embed="rId5">
            <a:alphaModFix/>
          </a:blip>
          <a:srcRect b="0" l="0" r="0" t="0"/>
          <a:stretch/>
        </p:blipFill>
        <p:spPr>
          <a:xfrm>
            <a:off x="755650" y="2524125"/>
            <a:ext cx="8139112" cy="364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descr="C:\Users\parul\Desktop\Digital Learning Content.png" id="1096" name="Google Shape;1096;p12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097" name="Google Shape;1097;p12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098" name="Google Shape;1098;p12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99" name="Google Shape;1099;p128"/>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Pure ALOHA Protocol</a:t>
            </a:r>
            <a:endParaRPr/>
          </a:p>
        </p:txBody>
      </p:sp>
      <p:sp>
        <p:nvSpPr>
          <p:cNvPr id="1100" name="Google Shape;1100;p128"/>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allows users to transmit whenever they have data to be sent.</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Senders wait to see if a collision occurred (after whole message has been sent).</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collision occurs, each station involved waits a random amount of time then tries again.</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Systems in which multiple users share a common channel in a way that can lead to conflicts are widely known as contention systems.</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Whenever two frames try to occupy the channel at the same time, there will be a collision and both will be garbled.</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the first bit of a new frame overlaps with just the last bit of a frame almost finished, both frames will be totally destroyed and both will have to be retransmitted later.</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101" name="Google Shape;1101;p128"/>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descr="C:\Users\parul\Desktop\Digital Learning Content.png" id="1106" name="Google Shape;1106;p129"/>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107" name="Google Shape;1107;p12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08" name="Google Shape;1108;p129"/>
          <p:cNvSpPr txBox="1"/>
          <p:nvPr/>
        </p:nvSpPr>
        <p:spPr>
          <a:xfrm>
            <a:off x="-179387" y="1616075"/>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9" name="Google Shape;1109;p129"/>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Pure ALOHA Protocol</a:t>
            </a:r>
            <a:endParaRPr/>
          </a:p>
        </p:txBody>
      </p:sp>
      <p:sp>
        <p:nvSpPr>
          <p:cNvPr id="1110" name="Google Shape;1110;p129"/>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1" name="Google Shape;1111;p129"/>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2" name="Google Shape;1112;p129"/>
          <p:cNvSpPr txBox="1"/>
          <p:nvPr/>
        </p:nvSpPr>
        <p:spPr>
          <a:xfrm>
            <a:off x="827087" y="2568575"/>
            <a:ext cx="7705725" cy="35893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3" name="Google Shape;1113;p129"/>
          <p:cNvSpPr txBox="1"/>
          <p:nvPr/>
        </p:nvSpPr>
        <p:spPr>
          <a:xfrm>
            <a:off x="1985962" y="6254750"/>
            <a:ext cx="4711700"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2:8 Flowchart of Pure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descr="C:\Users\parul\Desktop\Digital Learning Content.png" id="1118" name="Google Shape;1118;p130"/>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119" name="Google Shape;1119;p13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20" name="Google Shape;1120;p130"/>
          <p:cNvSpPr txBox="1"/>
          <p:nvPr/>
        </p:nvSpPr>
        <p:spPr>
          <a:xfrm>
            <a:off x="-179387" y="1587500"/>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1" name="Google Shape;1121;p130"/>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Vulnerable time for pure ALOHA protocol</a:t>
            </a:r>
            <a:endParaRPr/>
          </a:p>
        </p:txBody>
      </p:sp>
      <p:sp>
        <p:nvSpPr>
          <p:cNvPr id="1122" name="Google Shape;1122;p130"/>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3" name="Google Shape;1123;p130"/>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4" name="Google Shape;1124;p130"/>
          <p:cNvSpPr txBox="1"/>
          <p:nvPr/>
        </p:nvSpPr>
        <p:spPr>
          <a:xfrm>
            <a:off x="1985962" y="6251575"/>
            <a:ext cx="55276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2:9 Vulnerable time for Pure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
        <p:nvSpPr>
          <p:cNvPr id="1125" name="Google Shape;1125;p130"/>
          <p:cNvSpPr txBox="1"/>
          <p:nvPr/>
        </p:nvSpPr>
        <p:spPr>
          <a:xfrm>
            <a:off x="1008062" y="2524125"/>
            <a:ext cx="6992937" cy="35337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descr="C:\Users\parul\Desktop\Digital Learning Content.png" id="1130" name="Google Shape;1130;p131"/>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131" name="Google Shape;1131;p131"/>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32" name="Google Shape;1132;p131"/>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3" name="Google Shape;1133;p131"/>
          <p:cNvSpPr txBox="1"/>
          <p:nvPr/>
        </p:nvSpPr>
        <p:spPr>
          <a:xfrm>
            <a:off x="0" y="1687512"/>
            <a:ext cx="89535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Slotted Aloha Protocol</a:t>
            </a:r>
            <a:endParaRPr/>
          </a:p>
        </p:txBody>
      </p:sp>
      <p:sp>
        <p:nvSpPr>
          <p:cNvPr id="1134" name="Google Shape;1134;p131"/>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was invented to improve the efficiency of pure ALOHA as chances of collision in pure ALOHA are very high.</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time of the shared channel is divided into discrete intervals called slots.</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stations can send a frame only at the beginning of the slot and only one frame is sent in each slot.</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any station is not able to place the frame onto the channel at the beginning of the slot then the station has to wait until the beginning of the next time slot.</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135" name="Google Shape;1135;p131"/>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descr="C:\Users\parul\Desktop\Digital Learning Content.png" id="1140" name="Google Shape;1140;p132"/>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141" name="Google Shape;1141;p132"/>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42" name="Google Shape;1142;p132"/>
          <p:cNvSpPr txBox="1"/>
          <p:nvPr/>
        </p:nvSpPr>
        <p:spPr>
          <a:xfrm>
            <a:off x="-179387" y="1616075"/>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3" name="Google Shape;1143;p132"/>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Slotted Aloha Protocol</a:t>
            </a:r>
            <a:endParaRPr/>
          </a:p>
        </p:txBody>
      </p:sp>
      <p:sp>
        <p:nvSpPr>
          <p:cNvPr id="1144" name="Google Shape;1144;p132"/>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5" name="Google Shape;1145;p132"/>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6" name="Google Shape;1146;p132"/>
          <p:cNvSpPr txBox="1"/>
          <p:nvPr/>
        </p:nvSpPr>
        <p:spPr>
          <a:xfrm>
            <a:off x="1985962" y="6254750"/>
            <a:ext cx="4711700"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2:10 Process of Pure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pic>
        <p:nvPicPr>
          <p:cNvPr id="1147" name="Google Shape;1147;p132"/>
          <p:cNvPicPr preferRelativeResize="0"/>
          <p:nvPr/>
        </p:nvPicPr>
        <p:blipFill rotWithShape="1">
          <a:blip r:embed="rId5">
            <a:alphaModFix/>
          </a:blip>
          <a:srcRect b="0" l="0" r="0" t="0"/>
          <a:stretch/>
        </p:blipFill>
        <p:spPr>
          <a:xfrm>
            <a:off x="900112" y="2524125"/>
            <a:ext cx="6962775" cy="353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descr="C:\Users\parul\Desktop\Digital Learning Content.png" id="1152" name="Google Shape;1152;p133"/>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153" name="Google Shape;1153;p133"/>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54" name="Google Shape;1154;p133"/>
          <p:cNvSpPr txBox="1"/>
          <p:nvPr/>
        </p:nvSpPr>
        <p:spPr>
          <a:xfrm>
            <a:off x="-179387" y="1587500"/>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5" name="Google Shape;1155;p133"/>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Vulnerable time for Slotted Aloha Protocol</a:t>
            </a:r>
            <a:endParaRPr/>
          </a:p>
          <a:p>
            <a:pPr indent="0" lvl="0" marL="0" marR="0" rtl="0" algn="l">
              <a:lnSpc>
                <a:spcPct val="100000"/>
              </a:lnSpc>
              <a:spcBef>
                <a:spcPts val="0"/>
              </a:spcBef>
              <a:spcAft>
                <a:spcPts val="0"/>
              </a:spcAft>
              <a:buNone/>
            </a:pPr>
            <a:r>
              <a:t/>
            </a:r>
            <a:endParaRPr b="1" i="0" sz="3000" u="none">
              <a:solidFill>
                <a:srgbClr val="FFFFFF"/>
              </a:solidFill>
              <a:latin typeface="Calibri"/>
              <a:ea typeface="Calibri"/>
              <a:cs typeface="Calibri"/>
              <a:sym typeface="Calibri"/>
            </a:endParaRPr>
          </a:p>
        </p:txBody>
      </p:sp>
      <p:sp>
        <p:nvSpPr>
          <p:cNvPr id="1156" name="Google Shape;1156;p133"/>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7" name="Google Shape;1157;p133"/>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8" name="Google Shape;1158;p133"/>
          <p:cNvSpPr txBox="1"/>
          <p:nvPr/>
        </p:nvSpPr>
        <p:spPr>
          <a:xfrm>
            <a:off x="1985962" y="6251575"/>
            <a:ext cx="55276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2:11 Vulnerable time for Slotted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
        <p:nvSpPr>
          <p:cNvPr id="1159" name="Google Shape;1159;p133"/>
          <p:cNvSpPr txBox="1"/>
          <p:nvPr/>
        </p:nvSpPr>
        <p:spPr>
          <a:xfrm>
            <a:off x="1187450" y="2617787"/>
            <a:ext cx="6965950" cy="334486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descr="C:\Users\parul\Desktop\Digital Learning Content.png" id="1164" name="Google Shape;1164;p134"/>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165" name="Google Shape;1165;p134"/>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66" name="Google Shape;1166;p134"/>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7" name="Google Shape;1167;p134"/>
          <p:cNvSpPr txBox="1"/>
          <p:nvPr/>
        </p:nvSpPr>
        <p:spPr>
          <a:xfrm>
            <a:off x="0" y="1687512"/>
            <a:ext cx="89535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Slotted Aloha Protocol</a:t>
            </a:r>
            <a:endParaRPr/>
          </a:p>
        </p:txBody>
      </p:sp>
      <p:sp>
        <p:nvSpPr>
          <p:cNvPr id="1168" name="Google Shape;1168;p134"/>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any station is not able to place the frame onto the channel at the beginning of the slot then the station has to wait until the beginning of the next time slot.</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formula to calculate the throughput of the Slotted ALOHA is 					S=G*e-G</a:t>
            </a:r>
            <a:endParaRPr/>
          </a:p>
          <a:p>
            <a:pPr indent="-342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throughput is maximum when </a:t>
            </a:r>
            <a:endParaRPr/>
          </a:p>
          <a:p>
            <a:pPr indent="-342900" lvl="0" marL="342900"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G=1 which is 37% of the total</a:t>
            </a:r>
            <a:endParaRPr/>
          </a:p>
          <a:p>
            <a:pPr indent="-342900" lvl="0" marL="342900"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transmitted data frames. </a:t>
            </a:r>
            <a:endParaRPr/>
          </a:p>
          <a:p>
            <a:pPr indent="-342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37% of the time slot is empty, </a:t>
            </a:r>
            <a:endParaRPr/>
          </a:p>
          <a:p>
            <a:pPr indent="-342900" lvl="0" marL="342900" marR="0" rtl="0" algn="just">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37% successes and 26% collision.</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169" name="Google Shape;1169;p134"/>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4-03" id="1170" name="Google Shape;1170;p134"/>
          <p:cNvPicPr preferRelativeResize="0"/>
          <p:nvPr/>
        </p:nvPicPr>
        <p:blipFill rotWithShape="1">
          <a:blip r:embed="rId5">
            <a:alphaModFix/>
          </a:blip>
          <a:srcRect b="0" l="0" r="0" t="0"/>
          <a:stretch/>
        </p:blipFill>
        <p:spPr>
          <a:xfrm>
            <a:off x="4572000" y="3449637"/>
            <a:ext cx="4297362" cy="2482850"/>
          </a:xfrm>
          <a:prstGeom prst="rect">
            <a:avLst/>
          </a:prstGeom>
          <a:noFill/>
          <a:ln>
            <a:noFill/>
          </a:ln>
        </p:spPr>
      </p:pic>
      <p:sp>
        <p:nvSpPr>
          <p:cNvPr id="1171" name="Google Shape;1171;p134"/>
          <p:cNvSpPr txBox="1"/>
          <p:nvPr/>
        </p:nvSpPr>
        <p:spPr>
          <a:xfrm>
            <a:off x="4364037" y="6064250"/>
            <a:ext cx="4641850" cy="64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2:12 Vulnerable time for Slotted ALOHA Protocol </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descr="C:\Users\parul\Desktop\Digital Learning Content.png" id="1176" name="Google Shape;1176;p135"/>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177" name="Google Shape;1177;p135"/>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78" name="Google Shape;1178;p13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9" name="Google Shape;1179;p135"/>
          <p:cNvSpPr txBox="1"/>
          <p:nvPr/>
        </p:nvSpPr>
        <p:spPr>
          <a:xfrm>
            <a:off x="0" y="1687512"/>
            <a:ext cx="89535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CSMA</a:t>
            </a:r>
            <a:endParaRPr/>
          </a:p>
        </p:txBody>
      </p:sp>
      <p:sp>
        <p:nvSpPr>
          <p:cNvPr id="1180" name="Google Shape;1180;p135"/>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was invented to improve the efficiency of pure ALOHA as chances of collision in pure ALOHA are very high.</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time of the shared channel is divided into discrete intervals called slots.</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stations can send a frame only at the beginning of the slot and only one frame is sent in each slot.</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any station is not able to place the frame onto the channel at the beginning of the slot then the station has to wait until the beginning of the next time slot.</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181" name="Google Shape;1181;p135"/>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descr="C:\Users\parul\Desktop\Digital Learning Content.png" id="387" name="Google Shape;387;p55"/>
          <p:cNvPicPr preferRelativeResize="0"/>
          <p:nvPr/>
        </p:nvPicPr>
        <p:blipFill rotWithShape="1">
          <a:blip r:embed="rId3">
            <a:alphaModFix/>
          </a:blip>
          <a:srcRect b="0" l="0" r="0" t="0"/>
          <a:stretch/>
        </p:blipFill>
        <p:spPr>
          <a:xfrm>
            <a:off x="0" y="-15875"/>
            <a:ext cx="9144000" cy="6900862"/>
          </a:xfrm>
          <a:prstGeom prst="rect">
            <a:avLst/>
          </a:prstGeom>
          <a:noFill/>
          <a:ln>
            <a:noFill/>
          </a:ln>
        </p:spPr>
      </p:pic>
      <p:pic>
        <p:nvPicPr>
          <p:cNvPr descr="C:\Users\parul\Desktop\Untitled-1.png" id="388" name="Google Shape;388;p55"/>
          <p:cNvPicPr preferRelativeResize="0"/>
          <p:nvPr/>
        </p:nvPicPr>
        <p:blipFill rotWithShape="1">
          <a:blip r:embed="rId4">
            <a:alphaModFix/>
          </a:blip>
          <a:srcRect b="0" l="0" r="0" t="0"/>
          <a:stretch/>
        </p:blipFill>
        <p:spPr>
          <a:xfrm>
            <a:off x="395287" y="2420937"/>
            <a:ext cx="4752975" cy="3454400"/>
          </a:xfrm>
          <a:prstGeom prst="rect">
            <a:avLst/>
          </a:prstGeom>
          <a:noFill/>
          <a:ln>
            <a:noFill/>
          </a:ln>
        </p:spPr>
      </p:pic>
      <p:sp>
        <p:nvSpPr>
          <p:cNvPr id="389" name="Google Shape;389;p55"/>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203200" lvl="0" marL="0" marR="0" rtl="0" algn="l">
              <a:lnSpc>
                <a:spcPct val="100000"/>
              </a:lnSpc>
              <a:spcBef>
                <a:spcPts val="0"/>
              </a:spcBef>
              <a:spcAft>
                <a:spcPts val="0"/>
              </a:spcAft>
              <a:buClr>
                <a:schemeClr val="lt1"/>
              </a:buClr>
              <a:buSzPts val="3200"/>
              <a:buFont typeface="Arial"/>
              <a:buChar char="•"/>
            </a:pPr>
            <a:r>
              <a:rPr b="0" i="0" lang="en-US" sz="3200" u="none">
                <a:solidFill>
                  <a:schemeClr val="lt1"/>
                </a:solidFill>
                <a:latin typeface="Calibri"/>
                <a:ea typeface="Calibri"/>
                <a:cs typeface="Calibri"/>
                <a:sym typeface="Calibri"/>
              </a:rPr>
              <a:t>Bit Oriented Protocol &amp; bit Stuffing….</a:t>
            </a:r>
            <a:endParaRPr/>
          </a:p>
        </p:txBody>
      </p:sp>
      <p:sp>
        <p:nvSpPr>
          <p:cNvPr id="390" name="Google Shape;390;p55"/>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91" name="Google Shape;391;p55"/>
          <p:cNvPicPr preferRelativeResize="0"/>
          <p:nvPr/>
        </p:nvPicPr>
        <p:blipFill rotWithShape="1">
          <a:blip r:embed="rId5">
            <a:alphaModFix/>
          </a:blip>
          <a:srcRect b="0" l="0" r="0" t="0"/>
          <a:stretch/>
        </p:blipFill>
        <p:spPr>
          <a:xfrm>
            <a:off x="395287" y="2420937"/>
            <a:ext cx="7921625" cy="1438275"/>
          </a:xfrm>
          <a:prstGeom prst="rect">
            <a:avLst/>
          </a:prstGeom>
          <a:noFill/>
          <a:ln>
            <a:noFill/>
          </a:ln>
        </p:spPr>
      </p:pic>
      <p:sp>
        <p:nvSpPr>
          <p:cNvPr id="392" name="Google Shape;392;p55"/>
          <p:cNvSpPr txBox="1"/>
          <p:nvPr/>
        </p:nvSpPr>
        <p:spPr>
          <a:xfrm>
            <a:off x="790575" y="3994150"/>
            <a:ext cx="7921625" cy="2246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•Here data consider as a stream of bits. Here also bit stuffing is required, for</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e.g. whenever there is a group of bit like 0111 1110 is appeared is by mistake consider as a flag.</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•So to avoid this, whenever there is a consecutive five 1’s appear a bit-’0’ is stuffed into data to avoid conflicts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at receiving end which is already show in figure.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descr="C:\Users\parul\Desktop\Digital Learning Content.png" id="1186" name="Google Shape;1186;p136"/>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187" name="Google Shape;1187;p136"/>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88" name="Google Shape;1188;p136"/>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9" name="Google Shape;1189;p136"/>
          <p:cNvSpPr txBox="1"/>
          <p:nvPr/>
        </p:nvSpPr>
        <p:spPr>
          <a:xfrm>
            <a:off x="0" y="1687512"/>
            <a:ext cx="89535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CSMA/CD (CSMA with Collision Detection)</a:t>
            </a:r>
            <a:endParaRPr/>
          </a:p>
        </p:txBody>
      </p:sp>
      <p:sp>
        <p:nvSpPr>
          <p:cNvPr id="1190" name="Google Shape;1190;p136"/>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two stations sense the channel to be idle and begin transmitting simultaneously, they will both detect the collision almost immediately. </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Rather than finish transmitting, they should abruptly stop transmitting as soon as the collision is detected. </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Quickly terminating damaged frames saves time and bandwidth.</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This protocol, known as CSMA/CD (CSMA with Collision Detection) is widely used on LANs in the MAC sub layer.</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
        <p:nvSpPr>
          <p:cNvPr id="1191" name="Google Shape;1191;p136"/>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descr="C:\Users\parul\Desktop\Digital Learning Content.png" id="1196" name="Google Shape;1196;p137"/>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197" name="Google Shape;1197;p137"/>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198" name="Google Shape;1198;p137"/>
          <p:cNvSpPr txBox="1"/>
          <p:nvPr/>
        </p:nvSpPr>
        <p:spPr>
          <a:xfrm>
            <a:off x="-179387" y="1587500"/>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9" name="Google Shape;1199;p137"/>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Flow diagram for the CSMA/CD</a:t>
            </a:r>
            <a:endParaRPr/>
          </a:p>
        </p:txBody>
      </p:sp>
      <p:sp>
        <p:nvSpPr>
          <p:cNvPr id="1200" name="Google Shape;1200;p137"/>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1" name="Google Shape;1201;p137"/>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2" name="Google Shape;1202;p137"/>
          <p:cNvSpPr txBox="1"/>
          <p:nvPr/>
        </p:nvSpPr>
        <p:spPr>
          <a:xfrm>
            <a:off x="1985962" y="6251575"/>
            <a:ext cx="55276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2:13 Flow diagram for CSMA/CD</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
        <p:nvSpPr>
          <p:cNvPr id="1203" name="Google Shape;1203;p137"/>
          <p:cNvSpPr txBox="1"/>
          <p:nvPr/>
        </p:nvSpPr>
        <p:spPr>
          <a:xfrm>
            <a:off x="684212" y="2241550"/>
            <a:ext cx="7704137" cy="3822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descr="C:\Users\parul\Desktop\Digital Learning Content.png" id="1208" name="Google Shape;1208;p138"/>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209" name="Google Shape;1209;p138"/>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210" name="Google Shape;1210;p138"/>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11" name="Google Shape;1211;p138"/>
          <p:cNvSpPr txBox="1"/>
          <p:nvPr/>
        </p:nvSpPr>
        <p:spPr>
          <a:xfrm>
            <a:off x="0" y="1687512"/>
            <a:ext cx="89535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CSMA/CA</a:t>
            </a:r>
            <a:endParaRPr/>
          </a:p>
        </p:txBody>
      </p:sp>
      <p:sp>
        <p:nvSpPr>
          <p:cNvPr id="1212" name="Google Shape;1212;p138"/>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basic idea behind CSMA/CD is that a station needs to be able  to receive while transmitting to detect a collision</a:t>
            </a:r>
            <a:endParaRPr/>
          </a:p>
          <a:p>
            <a:pPr indent="-215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When there is no collision, the station receives one signal: its  own signal. When there is a collision, the station receives two  signals: its own signal and the signal transmitted by a second  station</a:t>
            </a:r>
            <a:endParaRPr/>
          </a:p>
          <a:p>
            <a:pPr indent="-215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In wired network it is easy to detect collision due to significant  energy, while in wireless the case is difficult</a:t>
            </a:r>
            <a:endParaRPr/>
          </a:p>
          <a:p>
            <a:pPr indent="-215900" lvl="0" marL="342900" marR="0" rtl="0" algn="just">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In wireless channel collision needs to be avoided rather than  detection</a:t>
            </a:r>
            <a:endParaRPr/>
          </a:p>
        </p:txBody>
      </p:sp>
      <p:sp>
        <p:nvSpPr>
          <p:cNvPr id="1213" name="Google Shape;1213;p138"/>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descr="C:\Users\parul\Desktop\Digital Learning Content.png" id="1218" name="Google Shape;1218;p139"/>
          <p:cNvPicPr preferRelativeResize="0"/>
          <p:nvPr/>
        </p:nvPicPr>
        <p:blipFill rotWithShape="1">
          <a:blip r:embed="rId3">
            <a:alphaModFix/>
          </a:blip>
          <a:srcRect b="0" l="0" r="0" t="0"/>
          <a:stretch/>
        </p:blipFill>
        <p:spPr>
          <a:xfrm>
            <a:off x="-179387" y="-85725"/>
            <a:ext cx="9144000" cy="6900862"/>
          </a:xfrm>
          <a:prstGeom prst="rect">
            <a:avLst/>
          </a:prstGeom>
          <a:noFill/>
          <a:ln>
            <a:noFill/>
          </a:ln>
        </p:spPr>
      </p:pic>
      <p:pic>
        <p:nvPicPr>
          <p:cNvPr descr="C:\Users\parul\Desktop\Untitled-1.png" id="1219" name="Google Shape;1219;p139"/>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220" name="Google Shape;1220;p139"/>
          <p:cNvSpPr txBox="1"/>
          <p:nvPr/>
        </p:nvSpPr>
        <p:spPr>
          <a:xfrm>
            <a:off x="-179387" y="1587500"/>
            <a:ext cx="9323387"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1" name="Google Shape;1221;p139"/>
          <p:cNvSpPr txBox="1"/>
          <p:nvPr/>
        </p:nvSpPr>
        <p:spPr>
          <a:xfrm>
            <a:off x="-179387" y="1687512"/>
            <a:ext cx="9132887"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Flow diagram for CSMA/CA</a:t>
            </a:r>
            <a:endParaRPr/>
          </a:p>
        </p:txBody>
      </p:sp>
      <p:sp>
        <p:nvSpPr>
          <p:cNvPr id="1222" name="Google Shape;1222;p139"/>
          <p:cNvSpPr txBox="1"/>
          <p:nvPr/>
        </p:nvSpPr>
        <p:spPr>
          <a:xfrm>
            <a:off x="249237" y="2439987"/>
            <a:ext cx="871537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3" name="Google Shape;1223;p139"/>
          <p:cNvSpPr txBox="1"/>
          <p:nvPr/>
        </p:nvSpPr>
        <p:spPr>
          <a:xfrm>
            <a:off x="2843212" y="6157912"/>
            <a:ext cx="467042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4" name="Google Shape;1224;p139"/>
          <p:cNvSpPr txBox="1"/>
          <p:nvPr/>
        </p:nvSpPr>
        <p:spPr>
          <a:xfrm>
            <a:off x="1985962" y="6251575"/>
            <a:ext cx="55276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Fig. 2:14 Flow diagram for CSMA/CA</a:t>
            </a:r>
            <a:r>
              <a:rPr b="0" baseline="30000" i="0" lang="en-US" sz="1800" u="none">
                <a:solidFill>
                  <a:srgbClr val="000000"/>
                </a:solidFill>
                <a:latin typeface="Calibri"/>
                <a:ea typeface="Calibri"/>
                <a:cs typeface="Calibri"/>
                <a:sym typeface="Calibri"/>
              </a:rPr>
              <a:t>[5</a:t>
            </a:r>
            <a:r>
              <a:rPr b="0" baseline="30000" i="0" lang="en-US" sz="1800" u="none">
                <a:solidFill>
                  <a:srgbClr val="000000"/>
                </a:solidFill>
                <a:latin typeface="Arial"/>
                <a:ea typeface="Arial"/>
                <a:cs typeface="Arial"/>
                <a:sym typeface="Arial"/>
              </a:rPr>
              <a:t>]</a:t>
            </a:r>
            <a:endParaRPr/>
          </a:p>
        </p:txBody>
      </p:sp>
      <p:sp>
        <p:nvSpPr>
          <p:cNvPr id="1225" name="Google Shape;1225;p139"/>
          <p:cNvSpPr txBox="1"/>
          <p:nvPr/>
        </p:nvSpPr>
        <p:spPr>
          <a:xfrm>
            <a:off x="1476375" y="2341562"/>
            <a:ext cx="6334125" cy="38163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descr="C:\Users\parul\Desktop\Digital Learning Content.png" id="1230" name="Google Shape;1230;p140"/>
          <p:cNvPicPr preferRelativeResize="0"/>
          <p:nvPr/>
        </p:nvPicPr>
        <p:blipFill rotWithShape="1">
          <a:blip r:embed="rId3">
            <a:alphaModFix/>
          </a:blip>
          <a:srcRect b="0" l="0" r="0" t="0"/>
          <a:stretch/>
        </p:blipFill>
        <p:spPr>
          <a:xfrm>
            <a:off x="0" y="0"/>
            <a:ext cx="9144000" cy="6900862"/>
          </a:xfrm>
          <a:prstGeom prst="rect">
            <a:avLst/>
          </a:prstGeom>
          <a:noFill/>
          <a:ln>
            <a:noFill/>
          </a:ln>
        </p:spPr>
      </p:pic>
      <p:pic>
        <p:nvPicPr>
          <p:cNvPr descr="C:\Users\parul\Desktop\Untitled-1.png" id="1231" name="Google Shape;1231;p140"/>
          <p:cNvPicPr preferRelativeResize="0"/>
          <p:nvPr/>
        </p:nvPicPr>
        <p:blipFill rotWithShape="1">
          <a:blip r:embed="rId4">
            <a:alphaModFix/>
          </a:blip>
          <a:srcRect b="0" l="0" r="0" t="0"/>
          <a:stretch/>
        </p:blipFill>
        <p:spPr>
          <a:xfrm>
            <a:off x="1857375" y="3071812"/>
            <a:ext cx="5430837" cy="2803525"/>
          </a:xfrm>
          <a:prstGeom prst="rect">
            <a:avLst/>
          </a:prstGeom>
          <a:noFill/>
          <a:ln>
            <a:noFill/>
          </a:ln>
        </p:spPr>
      </p:pic>
      <p:sp>
        <p:nvSpPr>
          <p:cNvPr id="1232" name="Google Shape;1232;p140"/>
          <p:cNvSpPr txBox="1"/>
          <p:nvPr/>
        </p:nvSpPr>
        <p:spPr>
          <a:xfrm>
            <a:off x="0" y="1643062"/>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3" name="Google Shape;1233;p140"/>
          <p:cNvSpPr txBox="1"/>
          <p:nvPr/>
        </p:nvSpPr>
        <p:spPr>
          <a:xfrm>
            <a:off x="190500" y="1687512"/>
            <a:ext cx="8763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0"/>
              <a:buFont typeface="Calibri"/>
              <a:buNone/>
            </a:pPr>
            <a:r>
              <a:rPr b="1" i="0" lang="en-US" sz="3000" u="none">
                <a:solidFill>
                  <a:srgbClr val="FFFFFF"/>
                </a:solidFill>
                <a:latin typeface="Calibri"/>
                <a:ea typeface="Calibri"/>
                <a:cs typeface="Calibri"/>
                <a:sym typeface="Calibri"/>
              </a:rPr>
              <a:t>References</a:t>
            </a:r>
            <a:endParaRPr/>
          </a:p>
        </p:txBody>
      </p:sp>
      <p:sp>
        <p:nvSpPr>
          <p:cNvPr id="1234" name="Google Shape;1234;p140"/>
          <p:cNvSpPr txBox="1"/>
          <p:nvPr/>
        </p:nvSpPr>
        <p:spPr>
          <a:xfrm>
            <a:off x="249237" y="2439987"/>
            <a:ext cx="8645525" cy="2860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5" name="Google Shape;1235;p140"/>
          <p:cNvSpPr txBox="1"/>
          <p:nvPr/>
        </p:nvSpPr>
        <p:spPr>
          <a:xfrm>
            <a:off x="323850" y="2565400"/>
            <a:ext cx="8424862" cy="2246312"/>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sng">
                <a:solidFill>
                  <a:srgbClr val="000000"/>
                </a:solidFill>
                <a:latin typeface="Arial"/>
                <a:ea typeface="Arial"/>
                <a:cs typeface="Arial"/>
                <a:sym typeface="Arial"/>
                <a:hlinkClick r:id="rId5">
                  <a:extLst>
                    <a:ext uri="{A12FA001-AC4F-418D-AE19-62706E023703}">
                      <ahyp:hlinkClr val="tx"/>
                    </a:ext>
                  </a:extLst>
                </a:hlinkClick>
              </a:rPr>
              <a:t>https://www.tutorialspoint.com/sliding-window-protocol</a:t>
            </a:r>
            <a:endParaRPr/>
          </a:p>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sng">
                <a:solidFill>
                  <a:srgbClr val="000000"/>
                </a:solidFill>
                <a:latin typeface="Arial"/>
                <a:ea typeface="Arial"/>
                <a:cs typeface="Arial"/>
                <a:sym typeface="Arial"/>
                <a:hlinkClick r:id="rId6">
                  <a:extLst>
                    <a:ext uri="{A12FA001-AC4F-418D-AE19-62706E023703}">
                      <ahyp:hlinkClr val="tx"/>
                    </a:ext>
                  </a:extLst>
                </a:hlinkClick>
              </a:rPr>
              <a:t>https://www.javatpoint.com/sliding-window-protocol</a:t>
            </a:r>
            <a:r>
              <a:rPr b="0" i="0" lang="en-US" sz="2000" u="none">
                <a:solidFill>
                  <a:srgbClr val="000000"/>
                </a:solidFill>
                <a:latin typeface="Calibri"/>
                <a:ea typeface="Calibri"/>
                <a:cs typeface="Calibri"/>
                <a:sym typeface="Calibri"/>
              </a:rPr>
              <a:t> </a:t>
            </a:r>
            <a:endParaRPr/>
          </a:p>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sng">
                <a:solidFill>
                  <a:srgbClr val="000000"/>
                </a:solidFill>
                <a:latin typeface="Arial"/>
                <a:ea typeface="Arial"/>
                <a:cs typeface="Arial"/>
                <a:sym typeface="Arial"/>
                <a:hlinkClick r:id="rId7">
                  <a:extLst>
                    <a:ext uri="{A12FA001-AC4F-418D-AE19-62706E023703}">
                      <ahyp:hlinkClr val="tx"/>
                    </a:ext>
                  </a:extLst>
                </a:hlinkClick>
              </a:rPr>
              <a:t>https://www.tutorialspoint.com/what-is-piggybacking-in-networking</a:t>
            </a:r>
            <a:endParaRPr/>
          </a:p>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none">
                <a:solidFill>
                  <a:srgbClr val="000000"/>
                </a:solidFill>
                <a:latin typeface="Calibri"/>
                <a:ea typeface="Calibri"/>
                <a:cs typeface="Calibri"/>
                <a:sym typeface="Calibri"/>
              </a:rPr>
              <a:t>"Data and Computer Communication” by William Stallings</a:t>
            </a:r>
            <a:endParaRPr/>
          </a:p>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none">
                <a:solidFill>
                  <a:srgbClr val="000000"/>
                </a:solidFill>
                <a:latin typeface="Calibri"/>
                <a:ea typeface="Calibri"/>
                <a:cs typeface="Calibri"/>
                <a:sym typeface="Calibri"/>
              </a:rPr>
              <a:t>"Data Communication and Networking” by Behrouz A Forouzan</a:t>
            </a:r>
            <a:endParaRPr/>
          </a:p>
          <a:p>
            <a:pPr indent="-457200" lvl="0" marL="457200" marR="0" rtl="0" algn="just">
              <a:lnSpc>
                <a:spcPct val="100000"/>
              </a:lnSpc>
              <a:spcBef>
                <a:spcPts val="0"/>
              </a:spcBef>
              <a:spcAft>
                <a:spcPts val="0"/>
              </a:spcAft>
              <a:buClr>
                <a:srgbClr val="000000"/>
              </a:buClr>
              <a:buSzPts val="2000"/>
              <a:buFont typeface="Calibri"/>
              <a:buAutoNum type="arabicPeriod"/>
            </a:pPr>
            <a:r>
              <a:rPr b="0" i="0" lang="en-US" sz="2000" u="none">
                <a:solidFill>
                  <a:srgbClr val="000000"/>
                </a:solidFill>
                <a:latin typeface="Calibri"/>
                <a:ea typeface="Calibri"/>
                <a:cs typeface="Calibri"/>
                <a:sym typeface="Calibri"/>
              </a:rPr>
              <a:t>“ Computer Networks” by Andrew S Tanenbaum </a:t>
            </a:r>
            <a:endParaRPr/>
          </a:p>
          <a:p>
            <a:pPr indent="0" lvl="0" marL="0" marR="0" rtl="0" algn="l">
              <a:lnSpc>
                <a:spcPct val="100000"/>
              </a:lnSpc>
              <a:spcBef>
                <a:spcPts val="0"/>
              </a:spcBef>
              <a:spcAft>
                <a:spcPts val="0"/>
              </a:spcAft>
              <a:buNone/>
            </a:pPr>
            <a:r>
              <a:t/>
            </a:r>
            <a:endParaRPr b="0" i="0" sz="2000" u="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1"/>
          <p:cNvSpPr txBox="1"/>
          <p:nvPr/>
        </p:nvSpPr>
        <p:spPr>
          <a:xfrm>
            <a:off x="0" y="3243262"/>
            <a:ext cx="9144000" cy="364331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C:\Users\parul\Desktop\1.png" id="1241" name="Google Shape;1241;p141"/>
          <p:cNvPicPr preferRelativeResize="0"/>
          <p:nvPr/>
        </p:nvPicPr>
        <p:blipFill rotWithShape="1">
          <a:blip r:embed="rId3">
            <a:alphaModFix/>
          </a:blip>
          <a:srcRect b="0" l="0" r="0" t="0"/>
          <a:stretch/>
        </p:blipFill>
        <p:spPr>
          <a:xfrm>
            <a:off x="1219200" y="361950"/>
            <a:ext cx="6705600" cy="2857500"/>
          </a:xfrm>
          <a:prstGeom prst="rect">
            <a:avLst/>
          </a:prstGeom>
          <a:noFill/>
          <a:ln>
            <a:noFill/>
          </a:ln>
        </p:spPr>
      </p:pic>
      <p:pic>
        <p:nvPicPr>
          <p:cNvPr descr="C:\Users\parul\Desktop\2.png" id="1242" name="Google Shape;1242;p141"/>
          <p:cNvPicPr preferRelativeResize="0"/>
          <p:nvPr/>
        </p:nvPicPr>
        <p:blipFill rotWithShape="1">
          <a:blip r:embed="rId4">
            <a:alphaModFix/>
          </a:blip>
          <a:srcRect b="0" l="0" r="0" t="0"/>
          <a:stretch/>
        </p:blipFill>
        <p:spPr>
          <a:xfrm>
            <a:off x="2433637" y="4000500"/>
            <a:ext cx="4276725" cy="571500"/>
          </a:xfrm>
          <a:prstGeom prst="rect">
            <a:avLst/>
          </a:prstGeom>
          <a:noFill/>
          <a:ln>
            <a:noFill/>
          </a:ln>
        </p:spPr>
      </p:pic>
      <p:pic>
        <p:nvPicPr>
          <p:cNvPr descr="C:\Users\parul\Desktop\Cover Page with yellow patch - Version 18.png" id="1243" name="Google Shape;1243;p141"/>
          <p:cNvPicPr preferRelativeResize="0"/>
          <p:nvPr/>
        </p:nvPicPr>
        <p:blipFill rotWithShape="1">
          <a:blip r:embed="rId5">
            <a:alphaModFix/>
          </a:blip>
          <a:srcRect b="0" l="0" r="0" t="0"/>
          <a:stretch/>
        </p:blipFill>
        <p:spPr>
          <a:xfrm>
            <a:off x="3038475" y="4946650"/>
            <a:ext cx="3067050" cy="260350"/>
          </a:xfrm>
          <a:prstGeom prst="rect">
            <a:avLst/>
          </a:prstGeom>
          <a:noFill/>
          <a:ln>
            <a:noFill/>
          </a:ln>
        </p:spPr>
      </p:pic>
      <p:sp>
        <p:nvSpPr>
          <p:cNvPr id="1244" name="Google Shape;1244;p141"/>
          <p:cNvSpPr txBox="1"/>
          <p:nvPr/>
        </p:nvSpPr>
        <p:spPr>
          <a:xfrm>
            <a:off x="0" y="6003925"/>
            <a:ext cx="9144000" cy="357187"/>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5" name="Google Shape;1245;p141"/>
          <p:cNvSpPr txBox="1"/>
          <p:nvPr/>
        </p:nvSpPr>
        <p:spPr>
          <a:xfrm>
            <a:off x="3249612" y="5997575"/>
            <a:ext cx="26447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F497D"/>
              </a:buClr>
              <a:buSzPts val="1800"/>
              <a:buFont typeface="Calibri"/>
              <a:buNone/>
            </a:pPr>
            <a:r>
              <a:rPr b="0" i="0" lang="en-US" sz="1800" u="none">
                <a:solidFill>
                  <a:srgbClr val="1F497D"/>
                </a:solidFill>
                <a:latin typeface="Calibri"/>
                <a:ea typeface="Calibri"/>
                <a:cs typeface="Calibri"/>
                <a:sym typeface="Calibri"/>
              </a:rPr>
              <a:t>www.paruluniversity.ac.in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1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2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2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